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2.jpg" ContentType="image/png"/>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309" r:id="rId5"/>
    <p:sldId id="300" r:id="rId6"/>
    <p:sldId id="258" r:id="rId7"/>
    <p:sldId id="308" r:id="rId8"/>
    <p:sldId id="310" r:id="rId9"/>
    <p:sldId id="259" r:id="rId10"/>
    <p:sldId id="261" r:id="rId11"/>
    <p:sldId id="297" r:id="rId12"/>
    <p:sldId id="298" r:id="rId13"/>
    <p:sldId id="299" r:id="rId14"/>
    <p:sldId id="304" r:id="rId15"/>
    <p:sldId id="302" r:id="rId16"/>
    <p:sldId id="305" r:id="rId17"/>
    <p:sldId id="303" r:id="rId18"/>
    <p:sldId id="306" r:id="rId19"/>
    <p:sldId id="307" r:id="rId20"/>
    <p:sldId id="276" r:id="rId21"/>
    <p:sldId id="301" r:id="rId22"/>
  </p:sldIdLst>
  <p:sldSz cx="12192000" cy="6858000"/>
  <p:notesSz cx="6858000" cy="9144000"/>
  <p:embeddedFontLst>
    <p:embeddedFont>
      <p:font typeface="Arimo" panose="020B060402020202020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Segoe UI" panose="020B05020402040202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6" roundtripDataSignature="AMtx7miMbcDGQ0l8tkUM7dnj2LhM193+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83" autoAdjust="0"/>
  </p:normalViewPr>
  <p:slideViewPr>
    <p:cSldViewPr snapToGrid="0">
      <p:cViewPr varScale="1">
        <p:scale>
          <a:sx n="82" d="100"/>
          <a:sy n="82" d="100"/>
        </p:scale>
        <p:origin x="1674" y="96"/>
      </p:cViewPr>
      <p:guideLst/>
    </p:cSldViewPr>
  </p:slideViewPr>
  <p:notesTextViewPr>
    <p:cViewPr>
      <p:scale>
        <a:sx n="1" d="1"/>
        <a:sy n="1" d="1"/>
      </p:scale>
      <p:origin x="0" y="-61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arrison" userId="72b00903f9d274dd" providerId="LiveId" clId="{80ACEAAB-E2A7-4FCA-B497-FC6953DC81B2}"/>
    <pc:docChg chg="modSld">
      <pc:chgData name="michael harrison" userId="72b00903f9d274dd" providerId="LiveId" clId="{80ACEAAB-E2A7-4FCA-B497-FC6953DC81B2}" dt="2024-05-07T21:44:28.185" v="56" actId="20577"/>
      <pc:docMkLst>
        <pc:docMk/>
      </pc:docMkLst>
      <pc:sldChg chg="modNotesTx">
        <pc:chgData name="michael harrison" userId="72b00903f9d274dd" providerId="LiveId" clId="{80ACEAAB-E2A7-4FCA-B497-FC6953DC81B2}" dt="2024-05-07T21:44:28.185" v="56" actId="20577"/>
        <pc:sldMkLst>
          <pc:docMk/>
          <pc:sldMk cId="1991239836"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607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366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55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428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83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18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34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002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336" name="Google Shape;3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4" name="Google Shape;3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60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Good morning,</a:t>
            </a:r>
          </a:p>
          <a:p>
            <a:pPr marL="0" indent="0">
              <a:buNone/>
            </a:pPr>
            <a:r>
              <a:rPr lang="en-US" dirty="0"/>
              <a:t>Excited to be here, thanks for having me</a:t>
            </a:r>
          </a:p>
          <a:p>
            <a:pPr marL="0" indent="0">
              <a:buNone/>
            </a:pPr>
            <a:endParaRPr lang="en-US" dirty="0"/>
          </a:p>
          <a:p>
            <a:pPr marL="0" indent="0">
              <a:buNone/>
            </a:pPr>
            <a:r>
              <a:rPr lang="en-US" dirty="0"/>
              <a:t>I have 30 years in the hospitality business, including with major hotel chains including Marriott and Hilton, which helps understand successful branding. I have worked for lifestyle hotels RV resorts and created a couple restaurant brands.</a:t>
            </a:r>
            <a:endParaRPr dirty="0"/>
          </a:p>
        </p:txBody>
      </p:sp>
      <p:sp>
        <p:nvSpPr>
          <p:cNvPr id="125" name="Google Shape;1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98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We are a hospitality company with background in developing upscale, luxury RV Resorts, RV storage, manufactured neighborhoods, upscale car washes, and hotels.  </a:t>
            </a:r>
          </a:p>
          <a:p>
            <a:pPr marL="0" indent="0">
              <a:buNone/>
            </a:pPr>
            <a:r>
              <a:rPr lang="en-US" dirty="0"/>
              <a:t>We have many hospitality businesses and we focus a lot of time on branding consistency.</a:t>
            </a:r>
          </a:p>
          <a:p>
            <a:pPr marL="0" indent="0">
              <a:buNone/>
            </a:pPr>
            <a:r>
              <a:rPr lang="en-US" dirty="0"/>
              <a:t>Why? Consistent branding drives loyalty, word of mouth business, reputation management, which equals REVENUE</a:t>
            </a:r>
          </a:p>
          <a:p>
            <a:pPr marL="0" indent="0">
              <a:buNone/>
            </a:pPr>
            <a:r>
              <a:rPr lang="en-US" dirty="0"/>
              <a:t>We have spent a lot of time on developing our brands with consistent signature differentiators and brand voice. You can see by our logos.</a:t>
            </a:r>
          </a:p>
          <a:p>
            <a:pPr marL="0" indent="0">
              <a:buNone/>
            </a:pPr>
            <a:r>
              <a:rPr lang="en-US" dirty="0"/>
              <a:t>Can apply to small or large parks or companies.</a:t>
            </a:r>
          </a:p>
          <a:p>
            <a:pPr marL="0" indent="0">
              <a:buNone/>
            </a:pPr>
            <a:endParaRPr lang="en-US" dirty="0"/>
          </a:p>
          <a:p>
            <a:pPr marL="0" indent="0">
              <a:buNone/>
            </a:pPr>
            <a:r>
              <a:rPr lang="en-US" dirty="0"/>
              <a:t>We launched what we believe to be the first AI chat bot in the industry, named Rigsby.  He is unique and trademarked.</a:t>
            </a: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“Evolve the Industry to the Modern World”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Rigsby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Digital, modern marketing, updating website and social presence, pics, GMB, understanding today’s SEO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Campspot Analytics, leveraging your PMS and integrations.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Revenue Management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Profitsword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Maintenance Care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Sage Intuit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Vuity</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Access Parks (best in class wifi)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Smart Cabins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Api’s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Texting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GuestRevu</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Separates you </a:t>
            </a: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70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“Evolve the Industry to the Modern World”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Rigsby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Digital, modern marketing, updating website and social presence, pics, GMB, understanding today’s SEO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Campspot Analytics, leveraging your PMS and integrations.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Revenue Management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Profitsword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Maintenance Care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Sage Intuit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Api’s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Texting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GuestRevu</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Separates you </a:t>
            </a: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48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Who has an </a:t>
            </a:r>
            <a:r>
              <a:rPr lang="en-US" dirty="0" err="1"/>
              <a:t>Iphone</a:t>
            </a:r>
            <a:r>
              <a:rPr lang="en-US" dirty="0"/>
              <a:t>? Who has an </a:t>
            </a:r>
            <a:r>
              <a:rPr lang="en-US" dirty="0" err="1"/>
              <a:t>Iphone</a:t>
            </a:r>
            <a:r>
              <a:rPr lang="en-US" dirty="0"/>
              <a:t> 12 or older. If I gave you my brand new Pixel 8, hot out of the box, for free </a:t>
            </a:r>
            <a:r>
              <a:rPr lang="en-US" dirty="0" err="1"/>
              <a:t>intrade</a:t>
            </a:r>
            <a:r>
              <a:rPr lang="en-US" dirty="0"/>
              <a:t> would you take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Why not? Has the best new camera, has new AI photo editing</a:t>
            </a:r>
          </a:p>
          <a:p>
            <a:pPr marL="0" indent="0">
              <a:buNone/>
            </a:pPr>
            <a:endParaRPr lang="en-US" dirty="0"/>
          </a:p>
          <a:p>
            <a:pPr marL="0" indent="0">
              <a:buNone/>
            </a:pPr>
            <a:endParaRPr lang="en-US" dirty="0"/>
          </a:p>
          <a:p>
            <a:pPr marL="0" indent="0">
              <a:buNone/>
            </a:pPr>
            <a:r>
              <a:rPr lang="en-US" dirty="0"/>
              <a:t>When you see </a:t>
            </a:r>
            <a:r>
              <a:rPr lang="en-US" dirty="0" err="1"/>
              <a:t>Strabucks</a:t>
            </a:r>
            <a:r>
              <a:rPr lang="en-US" dirty="0"/>
              <a:t>, what does that mean to you?  How does it make you feel?  Starbucks vs Dunkin?</a:t>
            </a:r>
          </a:p>
          <a:p>
            <a:pPr marL="0" indent="0">
              <a:buNone/>
            </a:pPr>
            <a:r>
              <a:rPr lang="en-US" dirty="0"/>
              <a:t>Is Nike selling shoes, or lifestyle?</a:t>
            </a:r>
          </a:p>
          <a:p>
            <a:pPr marL="0" indent="0">
              <a:buNone/>
            </a:pPr>
            <a:r>
              <a:rPr lang="en-US" dirty="0"/>
              <a:t>A brand evokes emotion</a:t>
            </a: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Tell the story about Fire + Spice.</a:t>
            </a:r>
          </a:p>
          <a:p>
            <a:pPr marL="0" lvl="0" indent="0" algn="l" rtl="0">
              <a:spcBef>
                <a:spcPts val="0"/>
              </a:spcBef>
              <a:spcAft>
                <a:spcPts val="0"/>
              </a:spcAft>
              <a:buNone/>
            </a:pPr>
            <a:r>
              <a:rPr lang="en-US" dirty="0"/>
              <a:t>How we created it</a:t>
            </a:r>
          </a:p>
          <a:p>
            <a:pPr marL="0" lvl="0" indent="0" algn="l" rtl="0">
              <a:spcBef>
                <a:spcPts val="0"/>
              </a:spcBef>
              <a:spcAft>
                <a:spcPts val="0"/>
              </a:spcAft>
              <a:buNone/>
            </a:pPr>
            <a:r>
              <a:rPr lang="en-US" dirty="0"/>
              <a:t>5 words to describe it</a:t>
            </a:r>
          </a:p>
          <a:p>
            <a:pPr marL="0" lvl="0" indent="0" algn="l" rtl="0">
              <a:spcBef>
                <a:spcPts val="0"/>
              </a:spcBef>
              <a:spcAft>
                <a:spcPts val="0"/>
              </a:spcAft>
              <a:buNone/>
            </a:pPr>
            <a:r>
              <a:rPr lang="en-US" dirty="0"/>
              <a:t>Sizzle, southwest, energy, communal, fire</a:t>
            </a: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Is this just for the marketing dept?</a:t>
            </a:r>
          </a:p>
          <a:p>
            <a:pPr marL="0" indent="0">
              <a:buNone/>
            </a:pPr>
            <a:r>
              <a:rPr lang="en-US" dirty="0"/>
              <a:t>If the brand or logo is created but then the property doesn't deliver then it falls flat. Must be consistent, and not created and forgotten.</a:t>
            </a:r>
          </a:p>
          <a:p>
            <a:pPr marL="0" indent="0">
              <a:buNone/>
            </a:pPr>
            <a:r>
              <a:rPr lang="en-US" dirty="0"/>
              <a:t>Branding applies to everything</a:t>
            </a: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1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Logo consistency, color consistency, font consistency.  MUST have integrity.  I.e. wouldn’t put yellow in the KC Chiefs logo.</a:t>
            </a:r>
          </a:p>
          <a:p>
            <a:pPr marL="0" indent="0">
              <a:buNone/>
            </a:pPr>
            <a:r>
              <a:rPr lang="en-US" dirty="0"/>
              <a:t>Do all of you associates have proper uniform? Is it the same?</a:t>
            </a:r>
          </a:p>
          <a:p>
            <a:pPr marL="0" indent="0">
              <a:buNone/>
            </a:pPr>
            <a:r>
              <a:rPr lang="en-US" dirty="0"/>
              <a:t>You can go into any </a:t>
            </a:r>
            <a:r>
              <a:rPr lang="en-US" dirty="0" err="1"/>
              <a:t>starbucks</a:t>
            </a:r>
            <a:r>
              <a:rPr lang="en-US" dirty="0"/>
              <a:t> and know exactly white a white chocolate mocha is, what size, the flavor, same cup, etc... And they write your name on the cup. If they served it in a brown cardboard cup with no logo or name on it, you </a:t>
            </a:r>
            <a:r>
              <a:rPr lang="en-US" dirty="0" err="1"/>
              <a:t>arent</a:t>
            </a:r>
            <a:r>
              <a:rPr lang="en-US" dirty="0"/>
              <a:t> confident in what you are getting.</a:t>
            </a:r>
          </a:p>
          <a:p>
            <a:pPr marL="0" indent="0">
              <a:buNone/>
            </a:pPr>
            <a:endParaRPr lang="en-US" dirty="0"/>
          </a:p>
          <a:p>
            <a:pPr marL="0" indent="0">
              <a:buNone/>
            </a:pPr>
            <a:r>
              <a:rPr lang="en-US" dirty="0"/>
              <a:t>Call attention to my outfit – what am I saying when I wear this? Now Put on hat, glasses, take shirt off.  Now what does this say?</a:t>
            </a:r>
          </a:p>
          <a:p>
            <a:pPr marL="0" indent="0">
              <a:buNone/>
            </a:pPr>
            <a:r>
              <a:rPr lang="en-US" dirty="0"/>
              <a:t>What are your property, associates, logo, website communicating?</a:t>
            </a:r>
          </a:p>
        </p:txBody>
      </p:sp>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57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6"/>
        <p:cNvGrpSpPr/>
        <p:nvPr/>
      </p:nvGrpSpPr>
      <p:grpSpPr>
        <a:xfrm>
          <a:off x="0" y="0"/>
          <a:ext cx="0" cy="0"/>
          <a:chOff x="0" y="0"/>
          <a:chExt cx="0" cy="0"/>
        </a:xfrm>
      </p:grpSpPr>
      <p:sp>
        <p:nvSpPr>
          <p:cNvPr id="7" name="Google Shape;7;p2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17">
  <p:cSld name="Image 17">
    <p:spTree>
      <p:nvGrpSpPr>
        <p:cNvPr id="1" name="Shape 56"/>
        <p:cNvGrpSpPr/>
        <p:nvPr/>
      </p:nvGrpSpPr>
      <p:grpSpPr>
        <a:xfrm>
          <a:off x="0" y="0"/>
          <a:ext cx="0" cy="0"/>
          <a:chOff x="0" y="0"/>
          <a:chExt cx="0" cy="0"/>
        </a:xfrm>
      </p:grpSpPr>
      <p:sp>
        <p:nvSpPr>
          <p:cNvPr id="57" name="Google Shape;57;p33"/>
          <p:cNvSpPr>
            <a:spLocks noGrp="1"/>
          </p:cNvSpPr>
          <p:nvPr>
            <p:ph type="pic" idx="2"/>
          </p:nvPr>
        </p:nvSpPr>
        <p:spPr>
          <a:xfrm>
            <a:off x="8585200" y="1498600"/>
            <a:ext cx="3606800" cy="4393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8" name="Google Shape;58;p33"/>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9" name="Google Shape;59;p33"/>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60" name="Google Shape;60;p33"/>
          <p:cNvSpPr/>
          <p:nvPr/>
        </p:nvSpPr>
        <p:spPr>
          <a:xfrm>
            <a:off x="398296"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6C250C82-9932-436F-BA6E-14E3CC1BD0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2"/>
        <p:cNvGrpSpPr/>
        <p:nvPr/>
      </p:nvGrpSpPr>
      <p:grpSpPr>
        <a:xfrm>
          <a:off x="0" y="0"/>
          <a:ext cx="0" cy="0"/>
          <a:chOff x="0" y="0"/>
          <a:chExt cx="0" cy="0"/>
        </a:xfrm>
      </p:grpSpPr>
      <p:sp>
        <p:nvSpPr>
          <p:cNvPr id="63" name="Google Shape;63;p34"/>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4" name="Google Shape;64;p34"/>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6" name="Google Shape;28;p28">
            <a:extLst>
              <a:ext uri="{FF2B5EF4-FFF2-40B4-BE49-F238E27FC236}">
                <a16:creationId xmlns:a16="http://schemas.microsoft.com/office/drawing/2014/main" id="{3E053C8B-A7ED-B743-A4D3-3079762AB7D8}"/>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8" name="Picture 7">
            <a:extLst>
              <a:ext uri="{FF2B5EF4-FFF2-40B4-BE49-F238E27FC236}">
                <a16:creationId xmlns:a16="http://schemas.microsoft.com/office/drawing/2014/main" id="{C6374534-56AB-41F1-9A72-0AAC2B135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6">
  <p:cSld name="Image 6">
    <p:spTree>
      <p:nvGrpSpPr>
        <p:cNvPr id="1" name="Shape 67"/>
        <p:cNvGrpSpPr/>
        <p:nvPr/>
      </p:nvGrpSpPr>
      <p:grpSpPr>
        <a:xfrm>
          <a:off x="0" y="0"/>
          <a:ext cx="0" cy="0"/>
          <a:chOff x="0" y="0"/>
          <a:chExt cx="0" cy="0"/>
        </a:xfrm>
      </p:grpSpPr>
      <p:sp>
        <p:nvSpPr>
          <p:cNvPr id="68" name="Google Shape;68;p35"/>
          <p:cNvSpPr>
            <a:spLocks noGrp="1"/>
          </p:cNvSpPr>
          <p:nvPr>
            <p:ph type="pic" idx="2"/>
          </p:nvPr>
        </p:nvSpPr>
        <p:spPr>
          <a:xfrm>
            <a:off x="0" y="0"/>
            <a:ext cx="5816600" cy="58978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69" name="Google Shape;69;p35"/>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0" name="Google Shape;70;p35"/>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87818F8D-60B3-0641-976E-B9D238AD960B}"/>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AE5DC43F-1734-4142-ADA0-6E281D57F7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7">
  <p:cSld name="Image 7">
    <p:spTree>
      <p:nvGrpSpPr>
        <p:cNvPr id="1" name="Shape 73"/>
        <p:cNvGrpSpPr/>
        <p:nvPr/>
      </p:nvGrpSpPr>
      <p:grpSpPr>
        <a:xfrm>
          <a:off x="0" y="0"/>
          <a:ext cx="0" cy="0"/>
          <a:chOff x="0" y="0"/>
          <a:chExt cx="0" cy="0"/>
        </a:xfrm>
      </p:grpSpPr>
      <p:sp>
        <p:nvSpPr>
          <p:cNvPr id="74" name="Google Shape;74;p36"/>
          <p:cNvSpPr>
            <a:spLocks noGrp="1"/>
          </p:cNvSpPr>
          <p:nvPr>
            <p:ph type="pic" idx="2"/>
          </p:nvPr>
        </p:nvSpPr>
        <p:spPr>
          <a:xfrm>
            <a:off x="5499100" y="419100"/>
            <a:ext cx="5130800" cy="3276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75" name="Google Shape;75;p36"/>
          <p:cNvSpPr>
            <a:spLocks noGrp="1"/>
          </p:cNvSpPr>
          <p:nvPr>
            <p:ph type="pic" idx="3"/>
          </p:nvPr>
        </p:nvSpPr>
        <p:spPr>
          <a:xfrm>
            <a:off x="342900" y="419100"/>
            <a:ext cx="5130800" cy="3276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76" name="Google Shape;76;p36"/>
          <p:cNvSpPr/>
          <p:nvPr/>
        </p:nvSpPr>
        <p:spPr>
          <a:xfrm>
            <a:off x="11053052" y="393549"/>
            <a:ext cx="720392" cy="720392"/>
          </a:xfrm>
          <a:prstGeom prst="arc">
            <a:avLst>
              <a:gd name="adj1" fmla="val 16200000"/>
              <a:gd name="adj2" fmla="val 7690532"/>
            </a:avLst>
          </a:prstGeom>
          <a:noFill/>
          <a:ln w="9525" cap="flat" cmpd="sng">
            <a:solidFill>
              <a:srgbClr val="B1FFB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p:txBody>
      </p:sp>
      <p:sp>
        <p:nvSpPr>
          <p:cNvPr id="77" name="Google Shape;77;p36"/>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8" name="Google Shape;78;p36"/>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9" name="Google Shape;28;p28">
            <a:extLst>
              <a:ext uri="{FF2B5EF4-FFF2-40B4-BE49-F238E27FC236}">
                <a16:creationId xmlns:a16="http://schemas.microsoft.com/office/drawing/2014/main" id="{24BBDFAA-57B3-F448-B845-891ADD9F3A31}"/>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1" name="Picture 10">
            <a:extLst>
              <a:ext uri="{FF2B5EF4-FFF2-40B4-BE49-F238E27FC236}">
                <a16:creationId xmlns:a16="http://schemas.microsoft.com/office/drawing/2014/main" id="{68430015-2F4C-4ECE-8F4C-26A9950E7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8">
  <p:cSld name="Image 8">
    <p:spTree>
      <p:nvGrpSpPr>
        <p:cNvPr id="1" name="Shape 81"/>
        <p:cNvGrpSpPr/>
        <p:nvPr/>
      </p:nvGrpSpPr>
      <p:grpSpPr>
        <a:xfrm>
          <a:off x="0" y="0"/>
          <a:ext cx="0" cy="0"/>
          <a:chOff x="0" y="0"/>
          <a:chExt cx="0" cy="0"/>
        </a:xfrm>
      </p:grpSpPr>
      <p:sp>
        <p:nvSpPr>
          <p:cNvPr id="82" name="Google Shape;82;p37"/>
          <p:cNvSpPr>
            <a:spLocks noGrp="1"/>
          </p:cNvSpPr>
          <p:nvPr>
            <p:ph type="pic" idx="2"/>
          </p:nvPr>
        </p:nvSpPr>
        <p:spPr>
          <a:xfrm>
            <a:off x="6800850" y="1574800"/>
            <a:ext cx="5080000" cy="3962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83" name="Google Shape;83;p37"/>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84" name="Google Shape;84;p37"/>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F8E499F4-9C38-934D-A344-EB16A22EE491}"/>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BEBC8827-9896-4E09-B5E8-4C009FF1BC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9">
  <p:cSld name="Image 9">
    <p:spTree>
      <p:nvGrpSpPr>
        <p:cNvPr id="1" name="Shape 87"/>
        <p:cNvGrpSpPr/>
        <p:nvPr/>
      </p:nvGrpSpPr>
      <p:grpSpPr>
        <a:xfrm>
          <a:off x="0" y="0"/>
          <a:ext cx="0" cy="0"/>
          <a:chOff x="0" y="0"/>
          <a:chExt cx="0" cy="0"/>
        </a:xfrm>
      </p:grpSpPr>
      <p:sp>
        <p:nvSpPr>
          <p:cNvPr id="88" name="Google Shape;88;p38"/>
          <p:cNvSpPr>
            <a:spLocks noGrp="1"/>
          </p:cNvSpPr>
          <p:nvPr>
            <p:ph type="pic" idx="2"/>
          </p:nvPr>
        </p:nvSpPr>
        <p:spPr>
          <a:xfrm>
            <a:off x="406400" y="400050"/>
            <a:ext cx="3987800" cy="55547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89" name="Google Shape;89;p38"/>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90" name="Google Shape;90;p38"/>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A640452D-091D-2642-B631-1EED88ADED02}"/>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98BD5F43-DE3C-4769-B715-68FEC029E8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10">
  <p:cSld name="Image 10">
    <p:spTree>
      <p:nvGrpSpPr>
        <p:cNvPr id="1" name="Shape 93"/>
        <p:cNvGrpSpPr/>
        <p:nvPr/>
      </p:nvGrpSpPr>
      <p:grpSpPr>
        <a:xfrm>
          <a:off x="0" y="0"/>
          <a:ext cx="0" cy="0"/>
          <a:chOff x="0" y="0"/>
          <a:chExt cx="0" cy="0"/>
        </a:xfrm>
      </p:grpSpPr>
      <p:sp>
        <p:nvSpPr>
          <p:cNvPr id="94" name="Google Shape;94;p39"/>
          <p:cNvSpPr>
            <a:spLocks noGrp="1"/>
          </p:cNvSpPr>
          <p:nvPr>
            <p:ph type="pic" idx="2"/>
          </p:nvPr>
        </p:nvSpPr>
        <p:spPr>
          <a:xfrm>
            <a:off x="6146371" y="381000"/>
            <a:ext cx="5699478" cy="3009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 name="Google Shape;28;p28">
            <a:extLst>
              <a:ext uri="{FF2B5EF4-FFF2-40B4-BE49-F238E27FC236}">
                <a16:creationId xmlns:a16="http://schemas.microsoft.com/office/drawing/2014/main" id="{B08A2C25-0623-594E-B7B3-E53E74A301BB}"/>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A4ECEF15-6A68-428E-86A3-0862285D20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13">
  <p:cSld name="Image 13">
    <p:spTree>
      <p:nvGrpSpPr>
        <p:cNvPr id="1" name="Shape 97"/>
        <p:cNvGrpSpPr/>
        <p:nvPr/>
      </p:nvGrpSpPr>
      <p:grpSpPr>
        <a:xfrm>
          <a:off x="0" y="0"/>
          <a:ext cx="0" cy="0"/>
          <a:chOff x="0" y="0"/>
          <a:chExt cx="0" cy="0"/>
        </a:xfrm>
      </p:grpSpPr>
      <p:sp>
        <p:nvSpPr>
          <p:cNvPr id="98" name="Google Shape;98;p40"/>
          <p:cNvSpPr>
            <a:spLocks noGrp="1"/>
          </p:cNvSpPr>
          <p:nvPr>
            <p:ph type="pic" idx="2"/>
          </p:nvPr>
        </p:nvSpPr>
        <p:spPr>
          <a:xfrm>
            <a:off x="533400" y="335155"/>
            <a:ext cx="53848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 name="Google Shape;28;p28">
            <a:extLst>
              <a:ext uri="{FF2B5EF4-FFF2-40B4-BE49-F238E27FC236}">
                <a16:creationId xmlns:a16="http://schemas.microsoft.com/office/drawing/2014/main" id="{7A064282-E92E-5D44-A9DC-C6DE1028ECA3}"/>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DACB7FEA-722A-4CE4-9C24-7645B58D48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15">
  <p:cSld name="Image 15">
    <p:spTree>
      <p:nvGrpSpPr>
        <p:cNvPr id="1" name="Shape 101"/>
        <p:cNvGrpSpPr/>
        <p:nvPr/>
      </p:nvGrpSpPr>
      <p:grpSpPr>
        <a:xfrm>
          <a:off x="0" y="0"/>
          <a:ext cx="0" cy="0"/>
          <a:chOff x="0" y="0"/>
          <a:chExt cx="0" cy="0"/>
        </a:xfrm>
      </p:grpSpPr>
      <p:sp>
        <p:nvSpPr>
          <p:cNvPr id="102" name="Google Shape;102;p41"/>
          <p:cNvSpPr>
            <a:spLocks noGrp="1"/>
          </p:cNvSpPr>
          <p:nvPr>
            <p:ph type="pic" idx="2"/>
          </p:nvPr>
        </p:nvSpPr>
        <p:spPr>
          <a:xfrm>
            <a:off x="0" y="2698905"/>
            <a:ext cx="6278388" cy="3276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03" name="Google Shape;103;p41"/>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04" name="Google Shape;104;p41"/>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1A63627D-5C66-0942-83D9-95DEBC79AE06}"/>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6757C4AD-97AE-41B1-9C45-641580DFF7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1">
  <p:cSld name="Image 1">
    <p:spTree>
      <p:nvGrpSpPr>
        <p:cNvPr id="1" name="Shape 8"/>
        <p:cNvGrpSpPr/>
        <p:nvPr/>
      </p:nvGrpSpPr>
      <p:grpSpPr>
        <a:xfrm>
          <a:off x="0" y="0"/>
          <a:ext cx="0" cy="0"/>
          <a:chOff x="0" y="0"/>
          <a:chExt cx="0" cy="0"/>
        </a:xfrm>
      </p:grpSpPr>
      <p:sp>
        <p:nvSpPr>
          <p:cNvPr id="9" name="Google Shape;9;p25"/>
          <p:cNvSpPr>
            <a:spLocks noGrp="1"/>
          </p:cNvSpPr>
          <p:nvPr>
            <p:ph type="pic" idx="2"/>
          </p:nvPr>
        </p:nvSpPr>
        <p:spPr>
          <a:xfrm>
            <a:off x="7048500" y="990600"/>
            <a:ext cx="3848100" cy="5207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0" name="Google Shape;10;p25"/>
          <p:cNvSpPr/>
          <p:nvPr/>
        </p:nvSpPr>
        <p:spPr>
          <a:xfrm>
            <a:off x="11053052" y="393549"/>
            <a:ext cx="720392" cy="720392"/>
          </a:xfrm>
          <a:prstGeom prst="arc">
            <a:avLst>
              <a:gd name="adj1" fmla="val 16200000"/>
              <a:gd name="adj2" fmla="val 7690532"/>
            </a:avLst>
          </a:prstGeom>
          <a:noFill/>
          <a:ln w="9525" cap="flat" cmpd="sng">
            <a:solidFill>
              <a:srgbClr val="B1FFB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sp>
        <p:nvSpPr>
          <p:cNvPr id="11" name="Google Shape;11;p25"/>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2" name="Google Shape;12;p25"/>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b="0" i="0" u="none" strike="noStrike" cap="none">
                <a:solidFill>
                  <a:schemeClr val="lt1"/>
                </a:solidFill>
                <a:latin typeface="Arimo"/>
                <a:ea typeface="Arimo"/>
                <a:cs typeface="Arimo"/>
                <a:sym typeface="Arimo"/>
              </a:rPr>
              <a:t>‹#›</a:t>
            </a:fld>
            <a:endParaRPr sz="1200" b="0" i="0" u="none" strike="noStrike" cap="none">
              <a:solidFill>
                <a:schemeClr val="lt1"/>
              </a:solidFill>
              <a:latin typeface="Arimo"/>
              <a:ea typeface="Arimo"/>
              <a:cs typeface="Arimo"/>
              <a:sym typeface="Arimo"/>
            </a:endParaRPr>
          </a:p>
        </p:txBody>
      </p:sp>
      <p:sp>
        <p:nvSpPr>
          <p:cNvPr id="8" name="Google Shape;28;p28">
            <a:extLst>
              <a:ext uri="{FF2B5EF4-FFF2-40B4-BE49-F238E27FC236}">
                <a16:creationId xmlns:a16="http://schemas.microsoft.com/office/drawing/2014/main" id="{7D7BEAFA-99B3-F942-9783-6D4C655C3938}"/>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09BAFDC2-2F3E-4C26-87A1-48E80F61A6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 2">
  <p:cSld name="Image 2">
    <p:spTree>
      <p:nvGrpSpPr>
        <p:cNvPr id="1" name="Shape 15"/>
        <p:cNvGrpSpPr/>
        <p:nvPr/>
      </p:nvGrpSpPr>
      <p:grpSpPr>
        <a:xfrm>
          <a:off x="0" y="0"/>
          <a:ext cx="0" cy="0"/>
          <a:chOff x="0" y="0"/>
          <a:chExt cx="0" cy="0"/>
        </a:xfrm>
      </p:grpSpPr>
      <p:sp>
        <p:nvSpPr>
          <p:cNvPr id="16" name="Google Shape;16;p26"/>
          <p:cNvSpPr>
            <a:spLocks noGrp="1"/>
          </p:cNvSpPr>
          <p:nvPr>
            <p:ph type="pic" idx="2"/>
          </p:nvPr>
        </p:nvSpPr>
        <p:spPr>
          <a:xfrm>
            <a:off x="7270596" y="406400"/>
            <a:ext cx="4578504" cy="4038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 name="Google Shape;28;p28">
            <a:extLst>
              <a:ext uri="{FF2B5EF4-FFF2-40B4-BE49-F238E27FC236}">
                <a16:creationId xmlns:a16="http://schemas.microsoft.com/office/drawing/2014/main" id="{2EE551D2-5BFA-7842-AF17-EF379635C375}"/>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B716C2BA-63D8-4F44-AD38-7BAC60433A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3">
  <p:cSld name="Image 3">
    <p:spTree>
      <p:nvGrpSpPr>
        <p:cNvPr id="1" name="Shape 19"/>
        <p:cNvGrpSpPr/>
        <p:nvPr/>
      </p:nvGrpSpPr>
      <p:grpSpPr>
        <a:xfrm>
          <a:off x="0" y="0"/>
          <a:ext cx="0" cy="0"/>
          <a:chOff x="0" y="0"/>
          <a:chExt cx="0" cy="0"/>
        </a:xfrm>
      </p:grpSpPr>
      <p:sp>
        <p:nvSpPr>
          <p:cNvPr id="20" name="Google Shape;20;p27"/>
          <p:cNvSpPr>
            <a:spLocks noGrp="1"/>
          </p:cNvSpPr>
          <p:nvPr>
            <p:ph type="pic" idx="2"/>
          </p:nvPr>
        </p:nvSpPr>
        <p:spPr>
          <a:xfrm>
            <a:off x="7569200" y="520700"/>
            <a:ext cx="3949700" cy="53683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 name="Google Shape;28;p28">
            <a:extLst>
              <a:ext uri="{FF2B5EF4-FFF2-40B4-BE49-F238E27FC236}">
                <a16:creationId xmlns:a16="http://schemas.microsoft.com/office/drawing/2014/main" id="{EA5C2B70-EF6F-0C43-A751-E63B6E9FF817}"/>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D7DD0311-5075-483C-8FB1-EE67BBDD0C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4">
  <p:cSld name="Image 4">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6109922" y="2900556"/>
            <a:ext cx="5485178" cy="3060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5" name="Google Shape;25;p28"/>
          <p:cNvSpPr>
            <a:spLocks noGrp="1"/>
          </p:cNvSpPr>
          <p:nvPr>
            <p:ph type="pic" idx="3"/>
          </p:nvPr>
        </p:nvSpPr>
        <p:spPr>
          <a:xfrm>
            <a:off x="596900" y="2900556"/>
            <a:ext cx="5485178" cy="3060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6" name="Google Shape;26;p28"/>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7" name="Google Shape;27;p28"/>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8" name="Google Shape;28;p28">
            <a:extLst>
              <a:ext uri="{FF2B5EF4-FFF2-40B4-BE49-F238E27FC236}">
                <a16:creationId xmlns:a16="http://schemas.microsoft.com/office/drawing/2014/main" id="{F2E4B0AE-F9D1-DB44-A0F2-0A484D06AEDA}"/>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0" name="Picture 9">
            <a:extLst>
              <a:ext uri="{FF2B5EF4-FFF2-40B4-BE49-F238E27FC236}">
                <a16:creationId xmlns:a16="http://schemas.microsoft.com/office/drawing/2014/main" id="{5C6CF030-AADF-42C0-911F-1E79E4AB0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5">
  <p:cSld name="Image 5">
    <p:spTree>
      <p:nvGrpSpPr>
        <p:cNvPr id="1" name="Shape 30"/>
        <p:cNvGrpSpPr/>
        <p:nvPr/>
      </p:nvGrpSpPr>
      <p:grpSpPr>
        <a:xfrm>
          <a:off x="0" y="0"/>
          <a:ext cx="0" cy="0"/>
          <a:chOff x="0" y="0"/>
          <a:chExt cx="0" cy="0"/>
        </a:xfrm>
      </p:grpSpPr>
      <p:sp>
        <p:nvSpPr>
          <p:cNvPr id="31" name="Google Shape;31;p29"/>
          <p:cNvSpPr>
            <a:spLocks noGrp="1"/>
          </p:cNvSpPr>
          <p:nvPr>
            <p:ph type="pic" idx="2"/>
          </p:nvPr>
        </p:nvSpPr>
        <p:spPr>
          <a:xfrm>
            <a:off x="5765800" y="564430"/>
            <a:ext cx="4622800" cy="2501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2" name="Google Shape;32;p29"/>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33" name="Google Shape;33;p29"/>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44162DD9-3813-0B4F-8C25-E0139E51FD45}"/>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DB34110D-F96F-46C0-9DD3-B976D318C6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12">
  <p:cSld name="Image 12">
    <p:spTree>
      <p:nvGrpSpPr>
        <p:cNvPr id="1" name="Shape 36"/>
        <p:cNvGrpSpPr/>
        <p:nvPr/>
      </p:nvGrpSpPr>
      <p:grpSpPr>
        <a:xfrm>
          <a:off x="0" y="0"/>
          <a:ext cx="0" cy="0"/>
          <a:chOff x="0" y="0"/>
          <a:chExt cx="0" cy="0"/>
        </a:xfrm>
      </p:grpSpPr>
      <p:sp>
        <p:nvSpPr>
          <p:cNvPr id="37" name="Google Shape;37;p30"/>
          <p:cNvSpPr>
            <a:spLocks noGrp="1"/>
          </p:cNvSpPr>
          <p:nvPr>
            <p:ph type="pic" idx="2"/>
          </p:nvPr>
        </p:nvSpPr>
        <p:spPr>
          <a:xfrm>
            <a:off x="0" y="0"/>
            <a:ext cx="5689600" cy="59212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8" name="Google Shape;38;p30"/>
          <p:cNvSpPr/>
          <p:nvPr/>
        </p:nvSpPr>
        <p:spPr>
          <a:xfrm>
            <a:off x="11053052" y="393549"/>
            <a:ext cx="720392" cy="720392"/>
          </a:xfrm>
          <a:prstGeom prst="arc">
            <a:avLst>
              <a:gd name="adj1" fmla="val 16200000"/>
              <a:gd name="adj2" fmla="val 7690532"/>
            </a:avLst>
          </a:prstGeom>
          <a:noFill/>
          <a:ln w="9525" cap="flat" cmpd="sng">
            <a:solidFill>
              <a:srgbClr val="B1FFB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p:txBody>
      </p:sp>
      <p:sp>
        <p:nvSpPr>
          <p:cNvPr id="39" name="Google Shape;39;p30"/>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0" name="Google Shape;40;p30"/>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8" name="Google Shape;28;p28">
            <a:extLst>
              <a:ext uri="{FF2B5EF4-FFF2-40B4-BE49-F238E27FC236}">
                <a16:creationId xmlns:a16="http://schemas.microsoft.com/office/drawing/2014/main" id="{7F047920-0F2B-CA41-9070-EA52DF70AE86}"/>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0" name="Picture 9">
            <a:extLst>
              <a:ext uri="{FF2B5EF4-FFF2-40B4-BE49-F238E27FC236}">
                <a16:creationId xmlns:a16="http://schemas.microsoft.com/office/drawing/2014/main" id="{3E9BDD1F-1536-4091-9979-BB9876A91F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14">
  <p:cSld name="Image 14">
    <p:spTree>
      <p:nvGrpSpPr>
        <p:cNvPr id="1" name="Shape 43"/>
        <p:cNvGrpSpPr/>
        <p:nvPr/>
      </p:nvGrpSpPr>
      <p:grpSpPr>
        <a:xfrm>
          <a:off x="0" y="0"/>
          <a:ext cx="0" cy="0"/>
          <a:chOff x="0" y="0"/>
          <a:chExt cx="0" cy="0"/>
        </a:xfrm>
      </p:grpSpPr>
      <p:sp>
        <p:nvSpPr>
          <p:cNvPr id="44" name="Google Shape;44;p31"/>
          <p:cNvSpPr>
            <a:spLocks noGrp="1"/>
          </p:cNvSpPr>
          <p:nvPr>
            <p:ph type="pic" idx="2"/>
          </p:nvPr>
        </p:nvSpPr>
        <p:spPr>
          <a:xfrm>
            <a:off x="8128000" y="317500"/>
            <a:ext cx="4064000" cy="3797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5" name="Google Shape;45;p31"/>
          <p:cNvSpPr>
            <a:spLocks noGrp="1"/>
          </p:cNvSpPr>
          <p:nvPr>
            <p:ph type="pic" idx="3"/>
          </p:nvPr>
        </p:nvSpPr>
        <p:spPr>
          <a:xfrm>
            <a:off x="4064000" y="317500"/>
            <a:ext cx="4064000" cy="3797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6" name="Google Shape;46;p31"/>
          <p:cNvSpPr>
            <a:spLocks noGrp="1"/>
          </p:cNvSpPr>
          <p:nvPr>
            <p:ph type="pic" idx="4"/>
          </p:nvPr>
        </p:nvSpPr>
        <p:spPr>
          <a:xfrm>
            <a:off x="0" y="317500"/>
            <a:ext cx="4064000" cy="3797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7" name="Google Shape;47;p31"/>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8" name="Google Shape;28;p28">
            <a:extLst>
              <a:ext uri="{FF2B5EF4-FFF2-40B4-BE49-F238E27FC236}">
                <a16:creationId xmlns:a16="http://schemas.microsoft.com/office/drawing/2014/main" id="{1BF3ACD6-52FB-BD46-89EC-64D60137551D}"/>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0" name="Picture 9">
            <a:extLst>
              <a:ext uri="{FF2B5EF4-FFF2-40B4-BE49-F238E27FC236}">
                <a16:creationId xmlns:a16="http://schemas.microsoft.com/office/drawing/2014/main" id="{659D8249-15BD-46B3-BE2A-CDF7CE9993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16">
  <p:cSld name="Image 16">
    <p:spTree>
      <p:nvGrpSpPr>
        <p:cNvPr id="1" name="Shape 50"/>
        <p:cNvGrpSpPr/>
        <p:nvPr/>
      </p:nvGrpSpPr>
      <p:grpSpPr>
        <a:xfrm>
          <a:off x="0" y="0"/>
          <a:ext cx="0" cy="0"/>
          <a:chOff x="0" y="0"/>
          <a:chExt cx="0" cy="0"/>
        </a:xfrm>
      </p:grpSpPr>
      <p:sp>
        <p:nvSpPr>
          <p:cNvPr id="51" name="Google Shape;51;p32"/>
          <p:cNvSpPr>
            <a:spLocks noGrp="1"/>
          </p:cNvSpPr>
          <p:nvPr>
            <p:ph type="pic" idx="2"/>
          </p:nvPr>
        </p:nvSpPr>
        <p:spPr>
          <a:xfrm>
            <a:off x="0" y="14348"/>
            <a:ext cx="5596339" cy="59419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52" name="Google Shape;52;p32"/>
          <p:cNvSpPr/>
          <p:nvPr/>
        </p:nvSpPr>
        <p:spPr>
          <a:xfrm>
            <a:off x="11132094" y="472591"/>
            <a:ext cx="562308" cy="56230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3" name="Google Shape;53;p32"/>
          <p:cNvSpPr txBox="1"/>
          <p:nvPr/>
        </p:nvSpPr>
        <p:spPr>
          <a:xfrm>
            <a:off x="11227139" y="615245"/>
            <a:ext cx="3722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200">
                <a:solidFill>
                  <a:schemeClr val="lt1"/>
                </a:solidFill>
                <a:latin typeface="Arimo"/>
                <a:ea typeface="Arimo"/>
                <a:cs typeface="Arimo"/>
                <a:sym typeface="Arimo"/>
              </a:rPr>
              <a:t>‹#›</a:t>
            </a:fld>
            <a:endParaRPr sz="1200">
              <a:solidFill>
                <a:schemeClr val="lt1"/>
              </a:solidFill>
              <a:latin typeface="Arimo"/>
              <a:ea typeface="Arimo"/>
              <a:cs typeface="Arimo"/>
              <a:sym typeface="Arimo"/>
            </a:endParaRPr>
          </a:p>
        </p:txBody>
      </p:sp>
      <p:sp>
        <p:nvSpPr>
          <p:cNvPr id="7" name="Google Shape;28;p28">
            <a:extLst>
              <a:ext uri="{FF2B5EF4-FFF2-40B4-BE49-F238E27FC236}">
                <a16:creationId xmlns:a16="http://schemas.microsoft.com/office/drawing/2014/main" id="{15EC8307-B894-614D-B12A-D9F5E21EF07A}"/>
              </a:ext>
            </a:extLst>
          </p:cNvPr>
          <p:cNvSpPr/>
          <p:nvPr userDrawn="1"/>
        </p:nvSpPr>
        <p:spPr>
          <a:xfrm>
            <a:off x="454720" y="6368466"/>
            <a:ext cx="9430067" cy="78058"/>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7940D7A8-C1E4-407E-A0C1-930E8018AF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646" y="6066175"/>
            <a:ext cx="1749381" cy="5013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linkedin.com/in/mike-harrison-89063a7/" TargetMode="External"/><Relationship Id="rId4" Type="http://schemas.openxmlformats.org/officeDocument/2006/relationships/hyperlink" Target="mailto:mharrison@crrhospitalit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
          <p:cNvPicPr preferRelativeResize="0">
            <a:picLocks noGrp="1"/>
          </p:cNvPicPr>
          <p:nvPr>
            <p:ph type="pic" idx="2"/>
          </p:nvPr>
        </p:nvPicPr>
        <p:blipFill>
          <a:blip r:embed="rId3"/>
          <a:srcRect/>
          <a:stretch/>
        </p:blipFill>
        <p:spPr>
          <a:xfrm>
            <a:off x="0" y="0"/>
            <a:ext cx="12192000" cy="6858000"/>
          </a:xfrm>
          <a:prstGeom prst="rect">
            <a:avLst/>
          </a:prstGeom>
          <a:noFill/>
          <a:ln>
            <a:noFill/>
          </a:ln>
        </p:spPr>
      </p:pic>
      <p:sp>
        <p:nvSpPr>
          <p:cNvPr id="112" name="Google Shape;112;p1"/>
          <p:cNvSpPr/>
          <p:nvPr/>
        </p:nvSpPr>
        <p:spPr>
          <a:xfrm>
            <a:off x="2871788" y="881290"/>
            <a:ext cx="6515099" cy="2293823"/>
          </a:xfrm>
          <a:prstGeom prst="rect">
            <a:avLst/>
          </a:prstGeom>
          <a:solidFill>
            <a:schemeClr val="lt1">
              <a:alpha val="68627"/>
            </a:schemeClr>
          </a:solid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nvGrpSpPr>
          <p:cNvPr id="113" name="Google Shape;113;p1"/>
          <p:cNvGrpSpPr/>
          <p:nvPr/>
        </p:nvGrpSpPr>
        <p:grpSpPr>
          <a:xfrm>
            <a:off x="698500" y="381000"/>
            <a:ext cx="10795000" cy="6096000"/>
            <a:chOff x="698500" y="546100"/>
            <a:chExt cx="10795000" cy="6096000"/>
          </a:xfrm>
        </p:grpSpPr>
        <p:grpSp>
          <p:nvGrpSpPr>
            <p:cNvPr id="114" name="Google Shape;114;p1"/>
            <p:cNvGrpSpPr/>
            <p:nvPr/>
          </p:nvGrpSpPr>
          <p:grpSpPr>
            <a:xfrm>
              <a:off x="698500" y="546100"/>
              <a:ext cx="10795000" cy="2286000"/>
              <a:chOff x="673100" y="546100"/>
              <a:chExt cx="10795000" cy="2286000"/>
            </a:xfrm>
          </p:grpSpPr>
          <p:cxnSp>
            <p:nvCxnSpPr>
              <p:cNvPr id="115" name="Google Shape;115;p1"/>
              <p:cNvCxnSpPr/>
              <p:nvPr/>
            </p:nvCxnSpPr>
            <p:spPr>
              <a:xfrm>
                <a:off x="673100" y="546100"/>
                <a:ext cx="0" cy="2286000"/>
              </a:xfrm>
              <a:prstGeom prst="straightConnector1">
                <a:avLst/>
              </a:prstGeom>
              <a:noFill/>
              <a:ln w="9525" cap="flat" cmpd="sng">
                <a:solidFill>
                  <a:schemeClr val="lt1"/>
                </a:solidFill>
                <a:prstDash val="solid"/>
                <a:miter lim="800000"/>
                <a:headEnd type="none" w="sm" len="sm"/>
                <a:tailEnd type="none" w="sm" len="sm"/>
              </a:ln>
            </p:spPr>
          </p:cxnSp>
          <p:cxnSp>
            <p:nvCxnSpPr>
              <p:cNvPr id="116" name="Google Shape;116;p1"/>
              <p:cNvCxnSpPr/>
              <p:nvPr/>
            </p:nvCxnSpPr>
            <p:spPr>
              <a:xfrm rot="10800000">
                <a:off x="673100" y="546100"/>
                <a:ext cx="107950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117" name="Google Shape;117;p1"/>
            <p:cNvGrpSpPr/>
            <p:nvPr/>
          </p:nvGrpSpPr>
          <p:grpSpPr>
            <a:xfrm rot="10800000">
              <a:off x="698500" y="4356100"/>
              <a:ext cx="10795000" cy="2286000"/>
              <a:chOff x="673100" y="546100"/>
              <a:chExt cx="10795000" cy="2286000"/>
            </a:xfrm>
          </p:grpSpPr>
          <p:cxnSp>
            <p:nvCxnSpPr>
              <p:cNvPr id="118" name="Google Shape;118;p1"/>
              <p:cNvCxnSpPr/>
              <p:nvPr/>
            </p:nvCxnSpPr>
            <p:spPr>
              <a:xfrm>
                <a:off x="673100" y="546100"/>
                <a:ext cx="0" cy="2286000"/>
              </a:xfrm>
              <a:prstGeom prst="straightConnector1">
                <a:avLst/>
              </a:prstGeom>
              <a:noFill/>
              <a:ln w="9525" cap="flat" cmpd="sng">
                <a:solidFill>
                  <a:schemeClr val="lt1"/>
                </a:solidFill>
                <a:prstDash val="solid"/>
                <a:miter lim="800000"/>
                <a:headEnd type="none" w="sm" len="sm"/>
                <a:tailEnd type="none" w="sm" len="sm"/>
              </a:ln>
            </p:spPr>
          </p:cxnSp>
          <p:cxnSp>
            <p:nvCxnSpPr>
              <p:cNvPr id="119" name="Google Shape;119;p1"/>
              <p:cNvCxnSpPr/>
              <p:nvPr/>
            </p:nvCxnSpPr>
            <p:spPr>
              <a:xfrm rot="10800000">
                <a:off x="673100" y="546100"/>
                <a:ext cx="10795000" cy="0"/>
              </a:xfrm>
              <a:prstGeom prst="straightConnector1">
                <a:avLst/>
              </a:prstGeom>
              <a:noFill/>
              <a:ln w="9525" cap="flat" cmpd="sng">
                <a:solidFill>
                  <a:schemeClr val="lt1"/>
                </a:solidFill>
                <a:prstDash val="solid"/>
                <a:miter lim="800000"/>
                <a:headEnd type="none" w="sm" len="sm"/>
                <a:tailEnd type="none" w="sm" len="sm"/>
              </a:ln>
            </p:spPr>
          </p:cxnSp>
        </p:grpSp>
      </p:grpSp>
      <p:sp>
        <p:nvSpPr>
          <p:cNvPr id="121" name="Google Shape;121;p1"/>
          <p:cNvSpPr/>
          <p:nvPr/>
        </p:nvSpPr>
        <p:spPr>
          <a:xfrm>
            <a:off x="3634153" y="2947020"/>
            <a:ext cx="5111254" cy="214411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22" name="Google Shape;122;p1"/>
          <p:cNvSpPr/>
          <p:nvPr/>
        </p:nvSpPr>
        <p:spPr>
          <a:xfrm>
            <a:off x="3788582" y="3029071"/>
            <a:ext cx="4614835" cy="2062063"/>
          </a:xfrm>
          <a:prstGeom prst="rect">
            <a:avLst/>
          </a:prstGeom>
          <a:noFill/>
          <a:ln>
            <a:noFill/>
          </a:ln>
        </p:spPr>
        <p:txBody>
          <a:bodyPr spcFirstLastPara="1" wrap="square" lIns="91425" tIns="45700" rIns="91425" bIns="45700" anchor="t" anchorCtr="0">
            <a:spAutoFit/>
          </a:bodyPr>
          <a:lstStyle/>
          <a:p>
            <a:pPr algn="ctr"/>
            <a:r>
              <a:rPr lang="en-US" sz="3200" b="1" dirty="0">
                <a:solidFill>
                  <a:schemeClr val="lt1"/>
                </a:solidFill>
                <a:latin typeface="Open Sans"/>
                <a:ea typeface="Open Sans"/>
                <a:cs typeface="Open Sans"/>
              </a:rPr>
              <a:t>Evolving Your Property through Technology and Branding</a:t>
            </a:r>
          </a:p>
        </p:txBody>
      </p:sp>
      <p:pic>
        <p:nvPicPr>
          <p:cNvPr id="4" name="Picture 3">
            <a:extLst>
              <a:ext uri="{FF2B5EF4-FFF2-40B4-BE49-F238E27FC236}">
                <a16:creationId xmlns:a16="http://schemas.microsoft.com/office/drawing/2014/main" id="{2F50EAD0-25C0-5FD6-4F4B-7FE9D43A986A}"/>
              </a:ext>
            </a:extLst>
          </p:cNvPr>
          <p:cNvPicPr>
            <a:picLocks noChangeAspect="1"/>
          </p:cNvPicPr>
          <p:nvPr/>
        </p:nvPicPr>
        <p:blipFill>
          <a:blip r:embed="rId4"/>
          <a:srcRect/>
          <a:stretch/>
        </p:blipFill>
        <p:spPr>
          <a:xfrm>
            <a:off x="4125099" y="1535061"/>
            <a:ext cx="4008476" cy="1002119"/>
          </a:xfrm>
          <a:prstGeom prst="rect">
            <a:avLst/>
          </a:prstGeom>
        </p:spPr>
      </p:pic>
      <p:pic>
        <p:nvPicPr>
          <p:cNvPr id="2" name="Picture 1">
            <a:extLst>
              <a:ext uri="{FF2B5EF4-FFF2-40B4-BE49-F238E27FC236}">
                <a16:creationId xmlns:a16="http://schemas.microsoft.com/office/drawing/2014/main" id="{52DD2580-699B-1C04-C44C-284E11511012}"/>
              </a:ext>
            </a:extLst>
          </p:cNvPr>
          <p:cNvPicPr>
            <a:picLocks noChangeAspect="1"/>
          </p:cNvPicPr>
          <p:nvPr/>
        </p:nvPicPr>
        <p:blipFill>
          <a:blip r:embed="rId5"/>
          <a:stretch>
            <a:fillRect/>
          </a:stretch>
        </p:blipFill>
        <p:spPr>
          <a:xfrm>
            <a:off x="9386887" y="5214040"/>
            <a:ext cx="2078916" cy="1140051"/>
          </a:xfrm>
          <a:prstGeom prst="rect">
            <a:avLst/>
          </a:prstGeom>
        </p:spPr>
      </p:pic>
    </p:spTree>
    <p:extLst>
      <p:ext uri="{BB962C8B-B14F-4D97-AF65-F5344CB8AC3E}">
        <p14:creationId xmlns:p14="http://schemas.microsoft.com/office/powerpoint/2010/main" val="2297263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340963" y="0"/>
            <a:ext cx="11696700" cy="5998744"/>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4" name="Google Shape;164;p4"/>
          <p:cNvSpPr txBox="1"/>
          <p:nvPr/>
        </p:nvSpPr>
        <p:spPr>
          <a:xfrm>
            <a:off x="1129442" y="246842"/>
            <a:ext cx="10549258" cy="584735"/>
          </a:xfrm>
          <a:prstGeom prst="rect">
            <a:avLst/>
          </a:prstGeom>
          <a:noFill/>
          <a:ln>
            <a:noFill/>
          </a:ln>
        </p:spPr>
        <p:txBody>
          <a:bodyPr spcFirstLastPara="1" wrap="square" lIns="91425" tIns="45700" rIns="91425" bIns="45700" anchor="t" anchorCtr="0">
            <a:spAutoFit/>
          </a:bodyPr>
          <a:lstStyle/>
          <a:p>
            <a:r>
              <a:rPr lang="en-US" sz="3200" b="1">
                <a:solidFill>
                  <a:schemeClr val="lt1"/>
                </a:solidFill>
                <a:latin typeface="Arimo"/>
                <a:ea typeface="Arimo"/>
                <a:cs typeface="Arimo"/>
                <a:sym typeface="Arimo"/>
              </a:rPr>
              <a:t>Where do you use your brand?</a:t>
            </a:r>
            <a:endParaRPr lang="en-US" sz="3600">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1183512" y="831577"/>
            <a:ext cx="9824976" cy="5539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Everywhere!</a:t>
            </a:r>
            <a:endParaRPr lang="en-US">
              <a:solidFill>
                <a:schemeClr val="bg1"/>
              </a:solidFill>
              <a:ea typeface="Open Sans"/>
            </a:endParaRPr>
          </a:p>
        </p:txBody>
      </p:sp>
      <p:sp>
        <p:nvSpPr>
          <p:cNvPr id="6" name="Google Shape;166;p4">
            <a:extLst>
              <a:ext uri="{FF2B5EF4-FFF2-40B4-BE49-F238E27FC236}">
                <a16:creationId xmlns:a16="http://schemas.microsoft.com/office/drawing/2014/main" id="{64C634F8-3D1F-4374-93A3-0DE2C27981B4}"/>
              </a:ext>
            </a:extLst>
          </p:cNvPr>
          <p:cNvSpPr/>
          <p:nvPr/>
        </p:nvSpPr>
        <p:spPr>
          <a:xfrm>
            <a:off x="4364667" y="1385534"/>
            <a:ext cx="3378702" cy="240061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Digital</a:t>
            </a:r>
          </a:p>
          <a:p>
            <a:pPr marL="342900" indent="-342900">
              <a:lnSpc>
                <a:spcPct val="150000"/>
              </a:lnSpc>
              <a:buChar char="•"/>
            </a:pPr>
            <a:r>
              <a:rPr lang="en-US" sz="2000">
                <a:solidFill>
                  <a:schemeClr val="bg1"/>
                </a:solidFill>
                <a:ea typeface="Open Sans"/>
              </a:rPr>
              <a:t>Website</a:t>
            </a:r>
          </a:p>
          <a:p>
            <a:pPr marL="342900" indent="-342900">
              <a:lnSpc>
                <a:spcPct val="150000"/>
              </a:lnSpc>
              <a:buChar char="•"/>
            </a:pPr>
            <a:r>
              <a:rPr lang="en-US" sz="2000">
                <a:solidFill>
                  <a:schemeClr val="bg1"/>
                </a:solidFill>
                <a:ea typeface="Open Sans"/>
              </a:rPr>
              <a:t>Social media</a:t>
            </a:r>
          </a:p>
          <a:p>
            <a:pPr marL="342900" indent="-342900">
              <a:lnSpc>
                <a:spcPct val="150000"/>
              </a:lnSpc>
              <a:buChar char="•"/>
            </a:pPr>
            <a:r>
              <a:rPr lang="en-US" sz="2000">
                <a:solidFill>
                  <a:schemeClr val="bg1"/>
                </a:solidFill>
                <a:ea typeface="Open Sans"/>
              </a:rPr>
              <a:t>Email campaigns</a:t>
            </a:r>
          </a:p>
          <a:p>
            <a:pPr marL="342900" indent="-342900">
              <a:lnSpc>
                <a:spcPct val="150000"/>
              </a:lnSpc>
              <a:buChar char="•"/>
            </a:pPr>
            <a:r>
              <a:rPr lang="en-US" sz="2000">
                <a:solidFill>
                  <a:schemeClr val="bg1"/>
                </a:solidFill>
                <a:ea typeface="Open Sans"/>
              </a:rPr>
              <a:t>PMS</a:t>
            </a:r>
          </a:p>
        </p:txBody>
      </p:sp>
      <p:sp>
        <p:nvSpPr>
          <p:cNvPr id="8" name="Google Shape;166;p4">
            <a:extLst>
              <a:ext uri="{FF2B5EF4-FFF2-40B4-BE49-F238E27FC236}">
                <a16:creationId xmlns:a16="http://schemas.microsoft.com/office/drawing/2014/main" id="{E1AF558A-0DB0-4093-A379-25DBA5E58B17}"/>
              </a:ext>
            </a:extLst>
          </p:cNvPr>
          <p:cNvSpPr/>
          <p:nvPr/>
        </p:nvSpPr>
        <p:spPr>
          <a:xfrm>
            <a:off x="8201165" y="1385534"/>
            <a:ext cx="3378702" cy="28622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Print</a:t>
            </a:r>
          </a:p>
          <a:p>
            <a:pPr marL="342900" indent="-342900">
              <a:lnSpc>
                <a:spcPct val="150000"/>
              </a:lnSpc>
              <a:buChar char="•"/>
            </a:pPr>
            <a:r>
              <a:rPr lang="en-US" sz="2000">
                <a:solidFill>
                  <a:schemeClr val="bg1"/>
                </a:solidFill>
                <a:ea typeface="Open Sans"/>
              </a:rPr>
              <a:t>Advertising</a:t>
            </a:r>
          </a:p>
          <a:p>
            <a:pPr marL="342900" indent="-342900">
              <a:lnSpc>
                <a:spcPct val="150000"/>
              </a:lnSpc>
              <a:buChar char="•"/>
            </a:pPr>
            <a:r>
              <a:rPr lang="en-US" sz="2000">
                <a:solidFill>
                  <a:schemeClr val="bg1"/>
                </a:solidFill>
                <a:ea typeface="Open Sans"/>
              </a:rPr>
              <a:t>Signs</a:t>
            </a:r>
          </a:p>
          <a:p>
            <a:pPr marL="342900" indent="-342900">
              <a:lnSpc>
                <a:spcPct val="150000"/>
              </a:lnSpc>
              <a:buChar char="•"/>
            </a:pPr>
            <a:r>
              <a:rPr lang="en-US" sz="2000">
                <a:solidFill>
                  <a:schemeClr val="bg1"/>
                </a:solidFill>
                <a:ea typeface="Open Sans"/>
              </a:rPr>
              <a:t>Maps</a:t>
            </a:r>
          </a:p>
          <a:p>
            <a:pPr marL="342900" indent="-342900">
              <a:lnSpc>
                <a:spcPct val="150000"/>
              </a:lnSpc>
              <a:buChar char="•"/>
            </a:pPr>
            <a:r>
              <a:rPr lang="en-US" sz="2000">
                <a:solidFill>
                  <a:schemeClr val="bg1"/>
                </a:solidFill>
                <a:ea typeface="Open Sans"/>
              </a:rPr>
              <a:t>Packaging </a:t>
            </a:r>
          </a:p>
          <a:p>
            <a:pPr marL="342900" indent="-342900">
              <a:lnSpc>
                <a:spcPct val="150000"/>
              </a:lnSpc>
              <a:buChar char="•"/>
            </a:pPr>
            <a:endParaRPr lang="en-US" sz="2000">
              <a:solidFill>
                <a:schemeClr val="bg1"/>
              </a:solidFill>
              <a:ea typeface="Open Sans"/>
            </a:endParaRPr>
          </a:p>
        </p:txBody>
      </p:sp>
      <p:sp>
        <p:nvSpPr>
          <p:cNvPr id="2" name="Google Shape;166;p4">
            <a:extLst>
              <a:ext uri="{FF2B5EF4-FFF2-40B4-BE49-F238E27FC236}">
                <a16:creationId xmlns:a16="http://schemas.microsoft.com/office/drawing/2014/main" id="{61DED582-2E68-4D58-880A-69E746894A22}"/>
              </a:ext>
            </a:extLst>
          </p:cNvPr>
          <p:cNvSpPr/>
          <p:nvPr/>
        </p:nvSpPr>
        <p:spPr>
          <a:xfrm>
            <a:off x="907785" y="1385534"/>
            <a:ext cx="3378702" cy="240061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Physical</a:t>
            </a:r>
          </a:p>
          <a:p>
            <a:pPr marL="342900" indent="-342900">
              <a:lnSpc>
                <a:spcPct val="150000"/>
              </a:lnSpc>
              <a:buChar char="•"/>
            </a:pPr>
            <a:r>
              <a:rPr lang="en-US" sz="2000">
                <a:solidFill>
                  <a:schemeClr val="bg1"/>
                </a:solidFill>
                <a:ea typeface="Open Sans"/>
              </a:rPr>
              <a:t>Uniforms</a:t>
            </a:r>
            <a:endParaRPr lang="en-US">
              <a:solidFill>
                <a:schemeClr val="bg1"/>
              </a:solidFill>
            </a:endParaRPr>
          </a:p>
          <a:p>
            <a:pPr marL="342900" indent="-342900">
              <a:lnSpc>
                <a:spcPct val="150000"/>
              </a:lnSpc>
              <a:buChar char="•"/>
            </a:pPr>
            <a:r>
              <a:rPr lang="en-US" sz="2000">
                <a:solidFill>
                  <a:schemeClr val="bg1"/>
                </a:solidFill>
                <a:ea typeface="Open Sans"/>
              </a:rPr>
              <a:t>Signage</a:t>
            </a:r>
          </a:p>
          <a:p>
            <a:pPr marL="342900" indent="-342900">
              <a:lnSpc>
                <a:spcPct val="150000"/>
              </a:lnSpc>
              <a:buChar char="•"/>
            </a:pPr>
            <a:r>
              <a:rPr lang="en-US" sz="2000">
                <a:solidFill>
                  <a:schemeClr val="bg1"/>
                </a:solidFill>
                <a:ea typeface="Open Sans"/>
              </a:rPr>
              <a:t>Buildings</a:t>
            </a:r>
            <a:endParaRPr lang="en-US">
              <a:solidFill>
                <a:schemeClr val="bg1"/>
              </a:solidFill>
            </a:endParaRPr>
          </a:p>
          <a:p>
            <a:pPr marL="342900" indent="-342900">
              <a:lnSpc>
                <a:spcPct val="150000"/>
              </a:lnSpc>
              <a:buChar char="•"/>
            </a:pPr>
            <a:r>
              <a:rPr lang="en-US" sz="2000">
                <a:solidFill>
                  <a:schemeClr val="bg1"/>
                </a:solidFill>
                <a:ea typeface="Open Sans"/>
              </a:rPr>
              <a:t>Equipment</a:t>
            </a:r>
            <a:endParaRPr lang="en-US"/>
          </a:p>
        </p:txBody>
      </p:sp>
      <p:sp>
        <p:nvSpPr>
          <p:cNvPr id="3" name="Rectangle 2">
            <a:extLst>
              <a:ext uri="{FF2B5EF4-FFF2-40B4-BE49-F238E27FC236}">
                <a16:creationId xmlns:a16="http://schemas.microsoft.com/office/drawing/2014/main" id="{657FFB0D-6DDE-DC35-77FF-86C2AE341BC7}"/>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890CB0-0833-6ACA-A941-A5BEB1BC53E5}"/>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EAF1F5-7A19-967B-87AA-E64CA9172EF2}"/>
              </a:ext>
            </a:extLst>
          </p:cNvPr>
          <p:cNvPicPr>
            <a:picLocks noChangeAspect="1"/>
          </p:cNvPicPr>
          <p:nvPr/>
        </p:nvPicPr>
        <p:blipFill>
          <a:blip r:embed="rId3"/>
          <a:srcRect/>
          <a:stretch/>
        </p:blipFill>
        <p:spPr>
          <a:xfrm>
            <a:off x="9812430" y="6154318"/>
            <a:ext cx="2225233" cy="556308"/>
          </a:xfrm>
          <a:prstGeom prst="rect">
            <a:avLst/>
          </a:prstGeom>
        </p:spPr>
      </p:pic>
    </p:spTree>
    <p:extLst>
      <p:ext uri="{BB962C8B-B14F-4D97-AF65-F5344CB8AC3E}">
        <p14:creationId xmlns:p14="http://schemas.microsoft.com/office/powerpoint/2010/main" val="67128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340963" y="0"/>
            <a:ext cx="11696700" cy="5998744"/>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pen Sans"/>
              <a:ea typeface="Open Sans"/>
              <a:cs typeface="Open Sans"/>
              <a:sym typeface="Open Sans"/>
            </a:endParaRPr>
          </a:p>
        </p:txBody>
      </p:sp>
      <p:sp>
        <p:nvSpPr>
          <p:cNvPr id="3" name="Rectangle 2">
            <a:extLst>
              <a:ext uri="{FF2B5EF4-FFF2-40B4-BE49-F238E27FC236}">
                <a16:creationId xmlns:a16="http://schemas.microsoft.com/office/drawing/2014/main" id="{657FFB0D-6DDE-DC35-77FF-86C2AE341BC7}"/>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890CB0-0833-6ACA-A941-A5BEB1BC53E5}"/>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hild playing with dogs&#10;&#10;Description automatically generated">
            <a:extLst>
              <a:ext uri="{FF2B5EF4-FFF2-40B4-BE49-F238E27FC236}">
                <a16:creationId xmlns:a16="http://schemas.microsoft.com/office/drawing/2014/main" id="{9956E603-070D-8B15-D130-87BA19321B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4896" y="1088126"/>
            <a:ext cx="4148463" cy="4148463"/>
          </a:xfrm>
          <a:prstGeom prst="rect">
            <a:avLst/>
          </a:prstGeom>
          <a:ln>
            <a:noFill/>
          </a:ln>
          <a:effectLst>
            <a:softEdge rad="112500"/>
          </a:effectLst>
        </p:spPr>
      </p:pic>
      <p:pic>
        <p:nvPicPr>
          <p:cNvPr id="16" name="Picture 15" descr="A dog wearing a bandana&#10;&#10;Description automatically generated">
            <a:extLst>
              <a:ext uri="{FF2B5EF4-FFF2-40B4-BE49-F238E27FC236}">
                <a16:creationId xmlns:a16="http://schemas.microsoft.com/office/drawing/2014/main" id="{4C76CE44-0928-59FF-5549-6D7B1FBDD8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987" y="1316824"/>
            <a:ext cx="6693952" cy="3550953"/>
          </a:xfrm>
          <a:prstGeom prst="rect">
            <a:avLst/>
          </a:prstGeom>
          <a:ln>
            <a:noFill/>
          </a:ln>
          <a:effectLst>
            <a:softEdge rad="112500"/>
          </a:effectLst>
        </p:spPr>
      </p:pic>
      <p:sp>
        <p:nvSpPr>
          <p:cNvPr id="2" name="Google Shape;164;p4">
            <a:extLst>
              <a:ext uri="{FF2B5EF4-FFF2-40B4-BE49-F238E27FC236}">
                <a16:creationId xmlns:a16="http://schemas.microsoft.com/office/drawing/2014/main" id="{6060244C-EE4B-6CB9-7874-084171DA0F2B}"/>
              </a:ext>
            </a:extLst>
          </p:cNvPr>
          <p:cNvSpPr txBox="1"/>
          <p:nvPr/>
        </p:nvSpPr>
        <p:spPr>
          <a:xfrm>
            <a:off x="914684" y="233046"/>
            <a:ext cx="10549258" cy="707846"/>
          </a:xfrm>
          <a:prstGeom prst="rect">
            <a:avLst/>
          </a:prstGeom>
          <a:noFill/>
          <a:ln>
            <a:noFill/>
          </a:ln>
        </p:spPr>
        <p:txBody>
          <a:bodyPr spcFirstLastPara="1" wrap="square" lIns="91425" tIns="45700" rIns="91425" bIns="45700" anchor="t" anchorCtr="0">
            <a:spAutoFit/>
          </a:bodyPr>
          <a:lstStyle/>
          <a:p>
            <a:r>
              <a:rPr lang="en-US" sz="4000" b="1" dirty="0">
                <a:solidFill>
                  <a:schemeClr val="lt1"/>
                </a:solidFill>
                <a:latin typeface="Arimo"/>
                <a:ea typeface="Arimo"/>
                <a:cs typeface="Arimo"/>
                <a:sym typeface="Arimo"/>
              </a:rPr>
              <a:t>Storytelling </a:t>
            </a:r>
            <a:r>
              <a:rPr lang="en-US" sz="4000" b="1">
                <a:solidFill>
                  <a:schemeClr val="lt1"/>
                </a:solidFill>
                <a:latin typeface="Arimo"/>
                <a:ea typeface="Arimo"/>
                <a:cs typeface="Arimo"/>
                <a:sym typeface="Arimo"/>
              </a:rPr>
              <a:t>and Activating</a:t>
            </a:r>
            <a:endParaRPr lang="en-US" dirty="0">
              <a:solidFill>
                <a:schemeClr val="lt1"/>
              </a:solidFill>
            </a:endParaRPr>
          </a:p>
        </p:txBody>
      </p:sp>
      <p:pic>
        <p:nvPicPr>
          <p:cNvPr id="5" name="Picture 4">
            <a:extLst>
              <a:ext uri="{FF2B5EF4-FFF2-40B4-BE49-F238E27FC236}">
                <a16:creationId xmlns:a16="http://schemas.microsoft.com/office/drawing/2014/main" id="{70CDB53E-7CAF-E3E5-49ED-97A0808E43F4}"/>
              </a:ext>
            </a:extLst>
          </p:cNvPr>
          <p:cNvPicPr>
            <a:picLocks noChangeAspect="1"/>
          </p:cNvPicPr>
          <p:nvPr/>
        </p:nvPicPr>
        <p:blipFill>
          <a:blip r:embed="rId5"/>
          <a:srcRect/>
          <a:stretch/>
        </p:blipFill>
        <p:spPr>
          <a:xfrm>
            <a:off x="9812430" y="6160104"/>
            <a:ext cx="2225233" cy="556308"/>
          </a:xfrm>
          <a:prstGeom prst="rect">
            <a:avLst/>
          </a:prstGeom>
        </p:spPr>
      </p:pic>
    </p:spTree>
    <p:extLst>
      <p:ext uri="{BB962C8B-B14F-4D97-AF65-F5344CB8AC3E}">
        <p14:creationId xmlns:p14="http://schemas.microsoft.com/office/powerpoint/2010/main" val="382207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52968"/>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on a paddle board in a lake&#10;&#10;Description automatically generated">
            <a:extLst>
              <a:ext uri="{FF2B5EF4-FFF2-40B4-BE49-F238E27FC236}">
                <a16:creationId xmlns:a16="http://schemas.microsoft.com/office/drawing/2014/main" id="{25867BD5-561A-ABB7-F42B-C39243E1D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497" y="781068"/>
            <a:ext cx="2886269" cy="47761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child standing in water with a bucket in his hand&#10;&#10;Description automatically generated">
            <a:extLst>
              <a:ext uri="{FF2B5EF4-FFF2-40B4-BE49-F238E27FC236}">
                <a16:creationId xmlns:a16="http://schemas.microsoft.com/office/drawing/2014/main" id="{903B68B2-50C1-3B1E-E688-49F126425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742" y="789081"/>
            <a:ext cx="3175056" cy="47761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child riding a bike&#10;&#10;Description automatically generated">
            <a:extLst>
              <a:ext uri="{FF2B5EF4-FFF2-40B4-BE49-F238E27FC236}">
                <a16:creationId xmlns:a16="http://schemas.microsoft.com/office/drawing/2014/main" id="{7881AB2F-B5A8-F4ED-2B2F-47BA65620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637" y="792854"/>
            <a:ext cx="3603684" cy="47905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87C2A07A-5F3F-61BF-4B2B-3A6E6E139234}"/>
              </a:ext>
            </a:extLst>
          </p:cNvPr>
          <p:cNvPicPr>
            <a:picLocks noChangeAspect="1"/>
          </p:cNvPicPr>
          <p:nvPr/>
        </p:nvPicPr>
        <p:blipFill>
          <a:blip r:embed="rId6"/>
          <a:srcRect/>
          <a:stretch/>
        </p:blipFill>
        <p:spPr>
          <a:xfrm>
            <a:off x="9803355" y="6154318"/>
            <a:ext cx="2225233" cy="556308"/>
          </a:xfrm>
          <a:prstGeom prst="rect">
            <a:avLst/>
          </a:prstGeom>
        </p:spPr>
      </p:pic>
    </p:spTree>
    <p:extLst>
      <p:ext uri="{BB962C8B-B14F-4D97-AF65-F5344CB8AC3E}">
        <p14:creationId xmlns:p14="http://schemas.microsoft.com/office/powerpoint/2010/main" val="405373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52968"/>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golf balls on grass&#10;&#10;Description automatically generated">
            <a:extLst>
              <a:ext uri="{FF2B5EF4-FFF2-40B4-BE49-F238E27FC236}">
                <a16:creationId xmlns:a16="http://schemas.microsoft.com/office/drawing/2014/main" id="{25867BD5-561A-ABB7-F42B-C39243E1D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284" y="1161389"/>
            <a:ext cx="4385284" cy="39405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black steering wheel with a card on it&#10;&#10;Description automatically generated">
            <a:extLst>
              <a:ext uri="{FF2B5EF4-FFF2-40B4-BE49-F238E27FC236}">
                <a16:creationId xmlns:a16="http://schemas.microsoft.com/office/drawing/2014/main" id="{903B68B2-50C1-3B1E-E688-49F126425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4818" y="1158399"/>
            <a:ext cx="5224929" cy="3938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A3F348DF-6BB1-3E4D-00B2-D2487F4C5153}"/>
              </a:ext>
            </a:extLst>
          </p:cNvPr>
          <p:cNvPicPr>
            <a:picLocks noChangeAspect="1"/>
          </p:cNvPicPr>
          <p:nvPr/>
        </p:nvPicPr>
        <p:blipFill>
          <a:blip r:embed="rId5"/>
          <a:srcRect/>
          <a:stretch/>
        </p:blipFill>
        <p:spPr>
          <a:xfrm>
            <a:off x="9803355" y="6154318"/>
            <a:ext cx="2225233" cy="556308"/>
          </a:xfrm>
          <a:prstGeom prst="rect">
            <a:avLst/>
          </a:prstGeom>
        </p:spPr>
      </p:pic>
    </p:spTree>
    <p:extLst>
      <p:ext uri="{BB962C8B-B14F-4D97-AF65-F5344CB8AC3E}">
        <p14:creationId xmlns:p14="http://schemas.microsoft.com/office/powerpoint/2010/main" val="119775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52968"/>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people sitting on a blanket looking out a window at the night sky&#10;&#10;Description automatically generated">
            <a:extLst>
              <a:ext uri="{FF2B5EF4-FFF2-40B4-BE49-F238E27FC236}">
                <a16:creationId xmlns:a16="http://schemas.microsoft.com/office/drawing/2014/main" id="{EA5B2E77-0E5A-738E-4F4D-56491F2A3BB5}"/>
              </a:ext>
            </a:extLst>
          </p:cNvPr>
          <p:cNvPicPr>
            <a:picLocks noChangeAspect="1"/>
          </p:cNvPicPr>
          <p:nvPr/>
        </p:nvPicPr>
        <p:blipFill>
          <a:blip r:embed="rId3"/>
          <a:stretch>
            <a:fillRect/>
          </a:stretch>
        </p:blipFill>
        <p:spPr>
          <a:xfrm>
            <a:off x="1989664" y="193636"/>
            <a:ext cx="8281541" cy="55406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D7B861A-9858-83A3-4D09-14E6A4EE3747}"/>
              </a:ext>
            </a:extLst>
          </p:cNvPr>
          <p:cNvPicPr>
            <a:picLocks noChangeAspect="1"/>
          </p:cNvPicPr>
          <p:nvPr/>
        </p:nvPicPr>
        <p:blipFill>
          <a:blip r:embed="rId4"/>
          <a:srcRect/>
          <a:stretch/>
        </p:blipFill>
        <p:spPr>
          <a:xfrm>
            <a:off x="9803355" y="6103113"/>
            <a:ext cx="2225233" cy="556308"/>
          </a:xfrm>
          <a:prstGeom prst="rect">
            <a:avLst/>
          </a:prstGeom>
        </p:spPr>
      </p:pic>
    </p:spTree>
    <p:extLst>
      <p:ext uri="{BB962C8B-B14F-4D97-AF65-F5344CB8AC3E}">
        <p14:creationId xmlns:p14="http://schemas.microsoft.com/office/powerpoint/2010/main" val="325498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52968"/>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tio with chairs and a table&#10;&#10;Description automatically generated">
            <a:extLst>
              <a:ext uri="{FF2B5EF4-FFF2-40B4-BE49-F238E27FC236}">
                <a16:creationId xmlns:a16="http://schemas.microsoft.com/office/drawing/2014/main" id="{4D053374-459B-A487-9156-A24BFD476645}"/>
              </a:ext>
            </a:extLst>
          </p:cNvPr>
          <p:cNvPicPr>
            <a:picLocks noChangeAspect="1"/>
          </p:cNvPicPr>
          <p:nvPr/>
        </p:nvPicPr>
        <p:blipFill>
          <a:blip r:embed="rId3"/>
          <a:stretch>
            <a:fillRect/>
          </a:stretch>
        </p:blipFill>
        <p:spPr>
          <a:xfrm>
            <a:off x="832201" y="516708"/>
            <a:ext cx="10523120" cy="47869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D54858F8-8FFE-A3CD-10D3-D11FAF4CEF0B}"/>
              </a:ext>
            </a:extLst>
          </p:cNvPr>
          <p:cNvPicPr>
            <a:picLocks noChangeAspect="1"/>
          </p:cNvPicPr>
          <p:nvPr/>
        </p:nvPicPr>
        <p:blipFill>
          <a:blip r:embed="rId4"/>
          <a:srcRect/>
          <a:stretch/>
        </p:blipFill>
        <p:spPr>
          <a:xfrm>
            <a:off x="9803355" y="6080776"/>
            <a:ext cx="2225233" cy="556308"/>
          </a:xfrm>
          <a:prstGeom prst="rect">
            <a:avLst/>
          </a:prstGeom>
        </p:spPr>
      </p:pic>
    </p:spTree>
    <p:extLst>
      <p:ext uri="{BB962C8B-B14F-4D97-AF65-F5344CB8AC3E}">
        <p14:creationId xmlns:p14="http://schemas.microsoft.com/office/powerpoint/2010/main" val="145820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52968"/>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frame on a wall&#10;&#10;Description automatically generated">
            <a:extLst>
              <a:ext uri="{FF2B5EF4-FFF2-40B4-BE49-F238E27FC236}">
                <a16:creationId xmlns:a16="http://schemas.microsoft.com/office/drawing/2014/main" id="{DDA43DF0-F2FB-4EFB-D73D-3B7D2BE260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3"/>
          <a:stretch/>
        </p:blipFill>
        <p:spPr>
          <a:xfrm>
            <a:off x="705635" y="536943"/>
            <a:ext cx="10764277" cy="48013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E3DEA02A-054A-C82C-84F9-27FD87C39447}"/>
              </a:ext>
            </a:extLst>
          </p:cNvPr>
          <p:cNvPicPr>
            <a:picLocks noChangeAspect="1"/>
          </p:cNvPicPr>
          <p:nvPr/>
        </p:nvPicPr>
        <p:blipFill>
          <a:blip r:embed="rId4"/>
          <a:srcRect/>
          <a:stretch/>
        </p:blipFill>
        <p:spPr>
          <a:xfrm>
            <a:off x="9719117" y="6073726"/>
            <a:ext cx="2225233" cy="556308"/>
          </a:xfrm>
          <a:prstGeom prst="rect">
            <a:avLst/>
          </a:prstGeom>
        </p:spPr>
      </p:pic>
    </p:spTree>
    <p:extLst>
      <p:ext uri="{BB962C8B-B14F-4D97-AF65-F5344CB8AC3E}">
        <p14:creationId xmlns:p14="http://schemas.microsoft.com/office/powerpoint/2010/main" val="401771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1"/>
          <p:cNvPicPr preferRelativeResize="0">
            <a:picLocks noGrp="1"/>
          </p:cNvPicPr>
          <p:nvPr>
            <p:ph type="pic" idx="2"/>
          </p:nvPr>
        </p:nvPicPr>
        <p:blipFill>
          <a:blip r:embed="rId3"/>
          <a:srcRect/>
          <a:stretch/>
        </p:blipFill>
        <p:spPr>
          <a:xfrm>
            <a:off x="0" y="0"/>
            <a:ext cx="12192000" cy="6858000"/>
          </a:xfrm>
          <a:prstGeom prst="rect">
            <a:avLst/>
          </a:prstGeom>
          <a:noFill/>
          <a:ln>
            <a:noFill/>
          </a:ln>
        </p:spPr>
      </p:pic>
      <p:sp>
        <p:nvSpPr>
          <p:cNvPr id="339" name="Google Shape;339;p21"/>
          <p:cNvSpPr/>
          <p:nvPr/>
        </p:nvSpPr>
        <p:spPr>
          <a:xfrm>
            <a:off x="1695450" y="797535"/>
            <a:ext cx="8801100" cy="4732475"/>
          </a:xfrm>
          <a:prstGeom prst="rect">
            <a:avLst/>
          </a:prstGeom>
          <a:solidFill>
            <a:schemeClr val="lt1">
              <a:alpha val="68627"/>
            </a:schemeClr>
          </a:solidFill>
          <a:ln w="254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 name="Google Shape;348;p22">
            <a:extLst>
              <a:ext uri="{FF2B5EF4-FFF2-40B4-BE49-F238E27FC236}">
                <a16:creationId xmlns:a16="http://schemas.microsoft.com/office/drawing/2014/main" id="{329B7AA5-35F5-7940-9959-7574E4E6D014}"/>
              </a:ext>
            </a:extLst>
          </p:cNvPr>
          <p:cNvSpPr txBox="1"/>
          <p:nvPr/>
        </p:nvSpPr>
        <p:spPr>
          <a:xfrm>
            <a:off x="1546664" y="797535"/>
            <a:ext cx="8949886" cy="39087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0" b="1" dirty="0">
                <a:solidFill>
                  <a:srgbClr val="00B0F0"/>
                </a:solidFill>
                <a:latin typeface="Arimo"/>
                <a:ea typeface="Arimo"/>
                <a:cs typeface="Arimo"/>
                <a:sym typeface="Arimo"/>
              </a:rPr>
              <a:t>Questions?</a:t>
            </a:r>
          </a:p>
          <a:p>
            <a:pPr marL="0" marR="0" lvl="0" indent="0" algn="ctr" rtl="0">
              <a:spcBef>
                <a:spcPts val="0"/>
              </a:spcBef>
              <a:spcAft>
                <a:spcPts val="0"/>
              </a:spcAft>
              <a:buNone/>
            </a:pPr>
            <a:r>
              <a:rPr lang="en-US" sz="4000" b="1" dirty="0">
                <a:solidFill>
                  <a:srgbClr val="00B0F0"/>
                </a:solidFill>
                <a:latin typeface="Arimo"/>
                <a:ea typeface="Arimo"/>
                <a:cs typeface="Arimo"/>
                <a:sym typeface="Arimo"/>
              </a:rPr>
              <a:t>Connect with me:</a:t>
            </a:r>
          </a:p>
          <a:p>
            <a:pPr marL="0" marR="0" lvl="0" indent="0" algn="ctr" rtl="0">
              <a:spcBef>
                <a:spcPts val="0"/>
              </a:spcBef>
              <a:spcAft>
                <a:spcPts val="0"/>
              </a:spcAft>
              <a:buNone/>
            </a:pPr>
            <a:r>
              <a:rPr lang="en-US" sz="3600" dirty="0">
                <a:solidFill>
                  <a:schemeClr val="bg1">
                    <a:lumMod val="25000"/>
                  </a:schemeClr>
                </a:solidFill>
                <a:hlinkClick r:id="rId4"/>
              </a:rPr>
              <a:t>mharrison@crrhospitality.com</a:t>
            </a:r>
            <a:endParaRPr lang="en-US" sz="3600" dirty="0">
              <a:solidFill>
                <a:schemeClr val="bg1">
                  <a:lumMod val="25000"/>
                </a:schemeClr>
              </a:solidFill>
            </a:endParaRPr>
          </a:p>
          <a:p>
            <a:pPr marL="0" marR="0" lvl="0" indent="0" algn="ctr" rtl="0">
              <a:spcBef>
                <a:spcPts val="0"/>
              </a:spcBef>
              <a:spcAft>
                <a:spcPts val="0"/>
              </a:spcAft>
              <a:buNone/>
            </a:pPr>
            <a:r>
              <a:rPr lang="en-US" sz="3600" dirty="0">
                <a:solidFill>
                  <a:schemeClr val="bg1">
                    <a:lumMod val="25000"/>
                  </a:schemeClr>
                </a:solidFill>
                <a:hlinkClick r:id="rId5"/>
              </a:rPr>
              <a:t>Linked In</a:t>
            </a:r>
            <a:endParaRPr lang="en-US" sz="3600" dirty="0">
              <a:solidFill>
                <a:schemeClr val="bg1">
                  <a:lumMod val="25000"/>
                </a:schemeClr>
              </a:solidFill>
            </a:endParaRPr>
          </a:p>
          <a:p>
            <a:pPr marL="0" marR="0" lvl="0" indent="0" algn="ctr" rtl="0">
              <a:spcBef>
                <a:spcPts val="0"/>
              </a:spcBef>
              <a:spcAft>
                <a:spcPts val="0"/>
              </a:spcAft>
              <a:buNone/>
            </a:pPr>
            <a:r>
              <a:rPr lang="en-US" sz="3600" dirty="0">
                <a:solidFill>
                  <a:srgbClr val="00B0F0"/>
                </a:solidFill>
              </a:rPr>
              <a:t>www.crrhospitality.com</a:t>
            </a:r>
            <a:endParaRPr sz="3600" dirty="0">
              <a:solidFill>
                <a:srgbClr val="00B0F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2"/>
          <p:cNvPicPr preferRelativeResize="0">
            <a:picLocks noGrp="1"/>
          </p:cNvPicPr>
          <p:nvPr>
            <p:ph type="pic" idx="2"/>
          </p:nvPr>
        </p:nvPicPr>
        <p:blipFill>
          <a:blip r:embed="rId3"/>
          <a:srcRect/>
          <a:stretch/>
        </p:blipFill>
        <p:spPr>
          <a:xfrm>
            <a:off x="0" y="0"/>
            <a:ext cx="7438768" cy="6858000"/>
          </a:xfrm>
          <a:prstGeom prst="rect">
            <a:avLst/>
          </a:prstGeom>
          <a:noFill/>
          <a:ln>
            <a:noFill/>
          </a:ln>
        </p:spPr>
      </p:pic>
      <p:sp>
        <p:nvSpPr>
          <p:cNvPr id="348" name="Google Shape;348;p22"/>
          <p:cNvSpPr txBox="1"/>
          <p:nvPr/>
        </p:nvSpPr>
        <p:spPr>
          <a:xfrm>
            <a:off x="6783858" y="0"/>
            <a:ext cx="6030098" cy="28007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b="1" dirty="0">
                <a:solidFill>
                  <a:schemeClr val="accent6"/>
                </a:solidFill>
                <a:latin typeface="Arimo"/>
                <a:ea typeface="Arimo"/>
                <a:cs typeface="Arimo"/>
                <a:sym typeface="Arimo"/>
              </a:rPr>
              <a:t>THANK </a:t>
            </a:r>
          </a:p>
          <a:p>
            <a:pPr marL="0" marR="0" lvl="0" indent="0" algn="ctr" rtl="0">
              <a:spcBef>
                <a:spcPts val="0"/>
              </a:spcBef>
              <a:spcAft>
                <a:spcPts val="0"/>
              </a:spcAft>
              <a:buNone/>
            </a:pPr>
            <a:r>
              <a:rPr lang="en-US" sz="8800" b="1" dirty="0">
                <a:solidFill>
                  <a:schemeClr val="accent6"/>
                </a:solidFill>
                <a:latin typeface="Arimo"/>
                <a:ea typeface="Arimo"/>
                <a:cs typeface="Arimo"/>
                <a:sym typeface="Arimo"/>
              </a:rPr>
              <a:t>YOU</a:t>
            </a:r>
            <a:endParaRPr lang="en-US" sz="8800" dirty="0">
              <a:solidFill>
                <a:schemeClr val="accent6"/>
              </a:solidFill>
            </a:endParaRPr>
          </a:p>
        </p:txBody>
      </p:sp>
      <p:pic>
        <p:nvPicPr>
          <p:cNvPr id="4" name="Picture 3">
            <a:extLst>
              <a:ext uri="{FF2B5EF4-FFF2-40B4-BE49-F238E27FC236}">
                <a16:creationId xmlns:a16="http://schemas.microsoft.com/office/drawing/2014/main" id="{B5137C7A-A79B-BABB-4AD4-CBD8453C6736}"/>
              </a:ext>
            </a:extLst>
          </p:cNvPr>
          <p:cNvPicPr>
            <a:picLocks noChangeAspect="1"/>
          </p:cNvPicPr>
          <p:nvPr/>
        </p:nvPicPr>
        <p:blipFill>
          <a:blip r:embed="rId4"/>
          <a:srcRect/>
          <a:stretch/>
        </p:blipFill>
        <p:spPr>
          <a:xfrm>
            <a:off x="6400123" y="5202195"/>
            <a:ext cx="5485474" cy="1371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434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p:nvPr/>
        </p:nvSpPr>
        <p:spPr>
          <a:xfrm>
            <a:off x="-1" y="0"/>
            <a:ext cx="8395855" cy="286121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30" name="Google Shape;130;p2"/>
          <p:cNvSpPr txBox="1"/>
          <p:nvPr/>
        </p:nvSpPr>
        <p:spPr>
          <a:xfrm>
            <a:off x="928980" y="1616993"/>
            <a:ext cx="6172771" cy="2677616"/>
          </a:xfrm>
          <a:prstGeom prst="rect">
            <a:avLst/>
          </a:prstGeom>
          <a:noFill/>
          <a:ln>
            <a:noFill/>
          </a:ln>
        </p:spPr>
        <p:txBody>
          <a:bodyPr spcFirstLastPara="1" wrap="square" lIns="91425" tIns="45700" rIns="91425" bIns="45700" anchor="t" anchorCtr="0">
            <a:spAutoFit/>
          </a:bodyPr>
          <a:lstStyle/>
          <a:p>
            <a:r>
              <a:rPr lang="en-US" sz="4000" b="1" dirty="0">
                <a:solidFill>
                  <a:schemeClr val="lt1"/>
                </a:solidFill>
                <a:latin typeface="Arimo"/>
                <a:ea typeface="Arimo"/>
                <a:cs typeface="Arimo"/>
                <a:sym typeface="Arimo"/>
              </a:rPr>
              <a:t>Mike Harrison</a:t>
            </a:r>
            <a:endParaRPr lang="en-US" dirty="0">
              <a:solidFill>
                <a:schemeClr val="lt1"/>
              </a:solidFill>
              <a:ea typeface="Arimo"/>
            </a:endParaRPr>
          </a:p>
          <a:p>
            <a:r>
              <a:rPr lang="en-US" sz="3200" b="1" dirty="0">
                <a:solidFill>
                  <a:schemeClr val="lt1"/>
                </a:solidFill>
                <a:latin typeface="Arimo"/>
                <a:ea typeface="Arimo"/>
                <a:cs typeface="Arimo"/>
              </a:rPr>
              <a:t>Chief Operating Officer</a:t>
            </a:r>
          </a:p>
          <a:p>
            <a:endParaRPr lang="en-US" sz="3200" b="1" dirty="0">
              <a:solidFill>
                <a:schemeClr val="lt1"/>
              </a:solidFill>
              <a:latin typeface="Arimo"/>
              <a:ea typeface="Arimo"/>
              <a:cs typeface="Arimo"/>
            </a:endParaRPr>
          </a:p>
          <a:p>
            <a:endParaRPr lang="en-US" sz="3200" b="1" dirty="0">
              <a:solidFill>
                <a:schemeClr val="lt1"/>
              </a:solidFill>
              <a:latin typeface="Arimo"/>
              <a:ea typeface="Arimo"/>
              <a:cs typeface="Arimo"/>
            </a:endParaRPr>
          </a:p>
          <a:p>
            <a:endParaRPr lang="en-US" sz="3200" b="1" dirty="0">
              <a:solidFill>
                <a:schemeClr val="lt1"/>
              </a:solidFill>
              <a:latin typeface="Arimo"/>
              <a:ea typeface="Arimo"/>
              <a:cs typeface="Arimo"/>
            </a:endParaRPr>
          </a:p>
        </p:txBody>
      </p:sp>
      <p:sp>
        <p:nvSpPr>
          <p:cNvPr id="133" name="Google Shape;133;p2"/>
          <p:cNvSpPr/>
          <p:nvPr/>
        </p:nvSpPr>
        <p:spPr>
          <a:xfrm>
            <a:off x="10636404" y="4665856"/>
            <a:ext cx="812800" cy="81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34" name="Google Shape;134;p2"/>
          <p:cNvSpPr/>
          <p:nvPr/>
        </p:nvSpPr>
        <p:spPr>
          <a:xfrm>
            <a:off x="10813394" y="5244290"/>
            <a:ext cx="458821" cy="458821"/>
          </a:xfrm>
          <a:custGeom>
            <a:avLst/>
            <a:gdLst/>
            <a:ahLst/>
            <a:cxnLst/>
            <a:rect l="l" t="t" r="r" b="b"/>
            <a:pathLst>
              <a:path w="128" h="128" extrusionOk="0">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9" name="Picture 9">
            <a:extLst>
              <a:ext uri="{FF2B5EF4-FFF2-40B4-BE49-F238E27FC236}">
                <a16:creationId xmlns:a16="http://schemas.microsoft.com/office/drawing/2014/main" id="{20C7948F-C540-454B-B59E-663AB54C18B5}"/>
              </a:ext>
            </a:extLst>
          </p:cNvPr>
          <p:cNvPicPr>
            <a:picLocks noChangeAspect="1"/>
          </p:cNvPicPr>
          <p:nvPr/>
        </p:nvPicPr>
        <p:blipFill>
          <a:blip r:embed="rId3"/>
          <a:srcRect/>
          <a:stretch/>
        </p:blipFill>
        <p:spPr>
          <a:xfrm>
            <a:off x="1061884" y="331863"/>
            <a:ext cx="2079523" cy="1136805"/>
          </a:xfrm>
          <a:prstGeom prst="rect">
            <a:avLst/>
          </a:prstGeom>
        </p:spPr>
      </p:pic>
      <p:sp>
        <p:nvSpPr>
          <p:cNvPr id="18" name="TextBox 1">
            <a:extLst>
              <a:ext uri="{FF2B5EF4-FFF2-40B4-BE49-F238E27FC236}">
                <a16:creationId xmlns:a16="http://schemas.microsoft.com/office/drawing/2014/main" id="{E44B7F5F-AC5B-405C-BA6A-FDB03CF2D00F}"/>
              </a:ext>
            </a:extLst>
          </p:cNvPr>
          <p:cNvSpPr txBox="1"/>
          <p:nvPr/>
        </p:nvSpPr>
        <p:spPr>
          <a:xfrm>
            <a:off x="166175" y="2975940"/>
            <a:ext cx="5101146" cy="379334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en-US" sz="1250" b="0" i="0" u="none" strike="noStrike" cap="none" normalizeH="0" baseline="0" dirty="0">
                <a:ln>
                  <a:noFill/>
                </a:ln>
                <a:solidFill>
                  <a:srgbClr val="000000"/>
                </a:solidFill>
                <a:effectLst/>
                <a:ea typeface="Calibri" panose="020F0502020204030204" pitchFamily="34" charset="0"/>
                <a:cs typeface="Segoe UI"/>
              </a:rPr>
              <a:t>Mike</a:t>
            </a:r>
            <a:r>
              <a:rPr lang="en-US" altLang="en-US" sz="1250" dirty="0">
                <a:solidFill>
                  <a:srgbClr val="000000"/>
                </a:solidFill>
                <a:ea typeface="Calibri" panose="020F0502020204030204" pitchFamily="34" charset="0"/>
                <a:cs typeface="Segoe UI"/>
              </a:rPr>
              <a:t> Harrison joined</a:t>
            </a:r>
            <a:r>
              <a:rPr kumimoji="0" lang="en-US" altLang="en-US" sz="1250" b="0" i="0" u="none" strike="noStrike" cap="none" normalizeH="0" baseline="0" dirty="0">
                <a:ln>
                  <a:noFill/>
                </a:ln>
                <a:solidFill>
                  <a:srgbClr val="000000"/>
                </a:solidFill>
                <a:effectLst/>
                <a:ea typeface="Calibri" panose="020F0502020204030204" pitchFamily="34" charset="0"/>
                <a:cs typeface="Segoe UI"/>
              </a:rPr>
              <a:t> CRR team in </a:t>
            </a:r>
            <a:r>
              <a:rPr lang="en-US" altLang="en-US" sz="1250" dirty="0">
                <a:solidFill>
                  <a:srgbClr val="000000"/>
                </a:solidFill>
                <a:ea typeface="Calibri" panose="020F0502020204030204" pitchFamily="34" charset="0"/>
                <a:cs typeface="Segoe UI"/>
              </a:rPr>
              <a:t>2020 and</a:t>
            </a:r>
            <a:r>
              <a:rPr kumimoji="0" lang="en-US" altLang="en-US" sz="1250" b="0" i="0" u="none" strike="noStrike" cap="none" normalizeH="0" baseline="0" dirty="0">
                <a:ln>
                  <a:noFill/>
                </a:ln>
                <a:solidFill>
                  <a:srgbClr val="000000"/>
                </a:solidFill>
                <a:effectLst/>
                <a:ea typeface="Calibri" panose="020F0502020204030204" pitchFamily="34" charset="0"/>
                <a:cs typeface="Segoe UI"/>
              </a:rPr>
              <a:t> has 30 years in the hospitality industry. He is a graduate of the University of Massachusetts (Amherst) and the International College of Hospitality Administration in Brig, Switzerland.</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Mike's tenure </a:t>
            </a:r>
            <a:r>
              <a:rPr lang="en-US" altLang="en-US" sz="1250" dirty="0">
                <a:solidFill>
                  <a:srgbClr val="000000"/>
                </a:solidFill>
                <a:ea typeface="Calibri" panose="020F0502020204030204" pitchFamily="34" charset="0"/>
                <a:cs typeface="Times New Roman"/>
              </a:rPr>
              <a:t>with Outdoor Hospitality, Hotels</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Hospitality, Operations, and Executive Leadership experience</a:t>
            </a:r>
            <a:r>
              <a:rPr lang="en-US" altLang="en-US" sz="1250" dirty="0">
                <a:solidFill>
                  <a:srgbClr val="000000"/>
                </a:solidFill>
                <a:ea typeface="Calibri" panose="020F0502020204030204" pitchFamily="34" charset="0"/>
                <a:cs typeface="Times New Roman"/>
              </a:rPr>
              <a:t>,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has </a:t>
            </a:r>
            <a:r>
              <a:rPr lang="en-US" altLang="en-US" sz="1250" dirty="0">
                <a:solidFill>
                  <a:srgbClr val="000000"/>
                </a:solidFill>
                <a:ea typeface="Calibri" panose="020F0502020204030204" pitchFamily="34" charset="0"/>
                <a:cs typeface="Times New Roman"/>
              </a:rPr>
              <a:t>included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numerous corporate positions with </a:t>
            </a:r>
            <a:r>
              <a:rPr lang="en-US" altLang="en-US" sz="1250" dirty="0">
                <a:solidFill>
                  <a:srgbClr val="000000"/>
                </a:solidFill>
                <a:ea typeface="Calibri" panose="020F0502020204030204" pitchFamily="34" charset="0"/>
                <a:cs typeface="Times New Roman"/>
              </a:rPr>
              <a:t>many</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of the </a:t>
            </a:r>
            <a:r>
              <a:rPr lang="en-US" altLang="en-US" sz="1250" dirty="0">
                <a:solidFill>
                  <a:srgbClr val="000000"/>
                </a:solidFill>
                <a:ea typeface="Calibri" panose="020F0502020204030204" pitchFamily="34" charset="0"/>
                <a:cs typeface="Times New Roman"/>
              </a:rPr>
              <a:t>nation's top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hospitality companies</a:t>
            </a:r>
            <a:r>
              <a:rPr lang="en-US" altLang="en-US" sz="1250" dirty="0">
                <a:solidFill>
                  <a:srgbClr val="000000"/>
                </a:solidFill>
                <a:ea typeface="Calibri" panose="020F0502020204030204" pitchFamily="34" charset="0"/>
                <a:cs typeface="Times New Roman"/>
              </a:rPr>
              <a:t>. </a:t>
            </a:r>
            <a:endParaRPr lang="en-US" altLang="en-US" sz="125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endParaRPr>
          </a:p>
          <a:p>
            <a:endParaRPr lang="en-US" altLang="en-US" sz="1250" dirty="0">
              <a:solidFill>
                <a:srgbClr val="000000"/>
              </a:solidFill>
              <a:ea typeface="Calibri" panose="020F0502020204030204" pitchFamily="34" charset="0"/>
              <a:cs typeface="Times New Roman"/>
            </a:endParaRPr>
          </a:p>
          <a:p>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After starting his career with Winegardner &amp; Hammons, Mike had many successful years at Waterford Hotel Group, Sage Hospitality</a:t>
            </a:r>
            <a:r>
              <a:rPr lang="en-US" altLang="en-US" sz="1250" dirty="0">
                <a:solidFill>
                  <a:srgbClr val="000000"/>
                </a:solidFill>
                <a:ea typeface="Calibri" panose="020F0502020204030204" pitchFamily="34" charset="0"/>
                <a:cs typeface="Times New Roman"/>
              </a:rPr>
              <a:t>,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and CSM Corp</a:t>
            </a:r>
            <a:r>
              <a:rPr lang="en-US" altLang="en-US" sz="1250" dirty="0">
                <a:solidFill>
                  <a:srgbClr val="000000"/>
                </a:solidFill>
                <a:ea typeface="Calibri" panose="020F0502020204030204" pitchFamily="34" charset="0"/>
                <a:cs typeface="Times New Roman"/>
              </a:rPr>
              <a:t> prior to joining CRR.</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a:t>
            </a:r>
            <a:r>
              <a:rPr lang="en-US" altLang="en-US" sz="1250" dirty="0">
                <a:solidFill>
                  <a:srgbClr val="000000"/>
                </a:solidFill>
                <a:ea typeface="Calibri" panose="020F0502020204030204" pitchFamily="34" charset="0"/>
                <a:cs typeface="Times New Roman"/>
              </a:rPr>
              <a:t>He</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managed portfolios </a:t>
            </a:r>
            <a:r>
              <a:rPr lang="en-US" altLang="en-US" sz="1250" dirty="0">
                <a:solidFill>
                  <a:srgbClr val="000000"/>
                </a:solidFill>
                <a:ea typeface="Calibri" panose="020F0502020204030204" pitchFamily="34" charset="0"/>
                <a:cs typeface="Times New Roman"/>
              </a:rPr>
              <a:t>for</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Marriott, Hilton, and Lifestyle hotels</a:t>
            </a:r>
            <a:r>
              <a:rPr lang="en-US" altLang="en-US" sz="1250" dirty="0">
                <a:solidFill>
                  <a:srgbClr val="000000"/>
                </a:solidFill>
                <a:ea typeface="Calibri" panose="020F0502020204030204" pitchFamily="34" charset="0"/>
                <a:cs typeface="Times New Roman"/>
              </a:rPr>
              <a:t>,</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a:t>
            </a:r>
            <a:r>
              <a:rPr lang="en-US" altLang="en-US" sz="1250" dirty="0">
                <a:solidFill>
                  <a:srgbClr val="000000"/>
                </a:solidFill>
                <a:ea typeface="Calibri" panose="020F0502020204030204" pitchFamily="34" charset="0"/>
                <a:cs typeface="Times New Roman"/>
              </a:rPr>
              <a:t>totaling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over $130 million. Mike has served in many other hotel and hospitality related roles such </a:t>
            </a:r>
            <a:r>
              <a:rPr lang="en-US" altLang="en-US" sz="1250" dirty="0">
                <a:solidFill>
                  <a:srgbClr val="000000"/>
                </a:solidFill>
                <a:ea typeface="Calibri" panose="020F0502020204030204" pitchFamily="34" charset="0"/>
                <a:cs typeface="Times New Roman"/>
              </a:rPr>
              <a:t>as the Campspot Advisory Board</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a:t>
            </a:r>
            <a:r>
              <a:rPr lang="en-US" altLang="en-US" sz="1250" dirty="0">
                <a:solidFill>
                  <a:srgbClr val="000000"/>
                </a:solidFill>
                <a:ea typeface="Calibri" panose="020F0502020204030204" pitchFamily="34" charset="0"/>
                <a:cs typeface="Times New Roman"/>
              </a:rPr>
              <a:t>Expitality Alliance, California Outdoor Hospitality Association, Canadian Outdoor Expo, </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UMass Advisory Board</a:t>
            </a:r>
            <a:r>
              <a:rPr lang="en-US" altLang="en-US" sz="1250" dirty="0">
                <a:solidFill>
                  <a:srgbClr val="000000"/>
                </a:solidFill>
                <a:ea typeface="Calibri" panose="020F0502020204030204" pitchFamily="34" charset="0"/>
                <a:cs typeface="Times New Roman"/>
              </a:rPr>
              <a:t>,</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and as a Guest Lecturer </a:t>
            </a:r>
            <a:r>
              <a:rPr lang="en-US" altLang="en-US" sz="1250" dirty="0">
                <a:solidFill>
                  <a:srgbClr val="000000"/>
                </a:solidFill>
                <a:ea typeface="Calibri" panose="020F0502020204030204" pitchFamily="34" charset="0"/>
                <a:cs typeface="Times New Roman"/>
              </a:rPr>
              <a:t>on</a:t>
            </a:r>
            <a:r>
              <a:rPr kumimoji="0" lang="en-US" altLang="en-US" sz="1250" b="0" i="0" u="none" strike="noStrike" cap="none" normalizeH="0" baseline="0" dirty="0">
                <a:ln>
                  <a:noFill/>
                </a:ln>
                <a:solidFill>
                  <a:srgbClr val="000000"/>
                </a:solidFill>
                <a:effectLst/>
                <a:ea typeface="Calibri" panose="020F0502020204030204" pitchFamily="34" charset="0"/>
                <a:cs typeface="Times New Roman"/>
              </a:rPr>
              <a:t> Arizona State University's Hospitality Advisory Board.</a:t>
            </a:r>
            <a:r>
              <a:rPr kumimoji="0" lang="en-US" altLang="en-US" sz="1250" b="0" i="0" u="none" strike="noStrike" cap="none" normalizeH="0" baseline="0" dirty="0">
                <a:ln>
                  <a:noFill/>
                </a:ln>
                <a:solidFill>
                  <a:srgbClr val="201F1E"/>
                </a:solidFill>
                <a:effectLst/>
                <a:ea typeface="Calibri" panose="020F0502020204030204" pitchFamily="34" charset="0"/>
                <a:cs typeface="Segoe UI"/>
              </a:rPr>
              <a:t> </a:t>
            </a:r>
            <a:endParaRPr lang="en-US" altLang="en-US" sz="1250" b="0" i="0" u="none" strike="noStrike" cap="none" normalizeH="0" baseline="0" dirty="0">
              <a:ln>
                <a:noFill/>
              </a:ln>
              <a:effectLst/>
              <a:cs typeface="Segoe UI"/>
            </a:endParaRPr>
          </a:p>
          <a:p>
            <a:endParaRPr lang="en-US" sz="2800" dirty="0">
              <a:latin typeface="YACkoM60Ufo 0"/>
            </a:endParaRPr>
          </a:p>
        </p:txBody>
      </p:sp>
      <p:pic>
        <p:nvPicPr>
          <p:cNvPr id="10" name="Picture 10">
            <a:extLst>
              <a:ext uri="{FF2B5EF4-FFF2-40B4-BE49-F238E27FC236}">
                <a16:creationId xmlns:a16="http://schemas.microsoft.com/office/drawing/2014/main" id="{1AA0C046-E348-40F6-AAD6-081ED6B729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5816" y="4100820"/>
            <a:ext cx="1394338" cy="2091506"/>
          </a:xfrm>
          <a:prstGeom prst="rect">
            <a:avLst/>
          </a:prstGeom>
        </p:spPr>
      </p:pic>
      <p:sp>
        <p:nvSpPr>
          <p:cNvPr id="2" name="Rectangle 1">
            <a:extLst>
              <a:ext uri="{FF2B5EF4-FFF2-40B4-BE49-F238E27FC236}">
                <a16:creationId xmlns:a16="http://schemas.microsoft.com/office/drawing/2014/main" id="{753C79B3-D072-3158-093E-29DF7803AD65}"/>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77F6DE-9E26-A134-D336-527AAE6AB912}"/>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1594744-1F94-D77C-14B3-664F07C2484A}"/>
              </a:ext>
            </a:extLst>
          </p:cNvPr>
          <p:cNvSpPr/>
          <p:nvPr/>
        </p:nvSpPr>
        <p:spPr>
          <a:xfrm>
            <a:off x="11034793" y="331863"/>
            <a:ext cx="812800" cy="82302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for a company&#10;&#10;Description automatically generated">
            <a:extLst>
              <a:ext uri="{FF2B5EF4-FFF2-40B4-BE49-F238E27FC236}">
                <a16:creationId xmlns:a16="http://schemas.microsoft.com/office/drawing/2014/main" id="{5ECDD3AC-6B1A-193D-2A28-4D9E6AE31B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1062" y="5908296"/>
            <a:ext cx="1680458" cy="860990"/>
          </a:xfrm>
          <a:prstGeom prst="rect">
            <a:avLst/>
          </a:prstGeom>
        </p:spPr>
      </p:pic>
      <p:pic>
        <p:nvPicPr>
          <p:cNvPr id="12" name="Picture 11">
            <a:extLst>
              <a:ext uri="{FF2B5EF4-FFF2-40B4-BE49-F238E27FC236}">
                <a16:creationId xmlns:a16="http://schemas.microsoft.com/office/drawing/2014/main" id="{3C81BDE0-24E6-F148-27FE-60824774AB52}"/>
              </a:ext>
            </a:extLst>
          </p:cNvPr>
          <p:cNvPicPr>
            <a:picLocks noChangeAspect="1"/>
          </p:cNvPicPr>
          <p:nvPr/>
        </p:nvPicPr>
        <p:blipFill>
          <a:blip r:embed="rId6"/>
          <a:srcRect/>
          <a:stretch/>
        </p:blipFill>
        <p:spPr>
          <a:xfrm>
            <a:off x="7349699" y="329219"/>
            <a:ext cx="4730095" cy="3139772"/>
          </a:xfrm>
          <a:prstGeom prst="rect">
            <a:avLst/>
          </a:prstGeom>
          <a:ln>
            <a:noFill/>
          </a:ln>
          <a:effectLst>
            <a:outerShdw blurRad="190500" algn="tl" rotWithShape="0">
              <a:srgbClr val="000000">
                <a:alpha val="70000"/>
              </a:srgbClr>
            </a:outerShdw>
          </a:effectLst>
        </p:spPr>
      </p:pic>
      <p:pic>
        <p:nvPicPr>
          <p:cNvPr id="14" name="Picture 13" descr="A pool with umbrellas and chairs&#10;&#10;Description automatically generated">
            <a:extLst>
              <a:ext uri="{FF2B5EF4-FFF2-40B4-BE49-F238E27FC236}">
                <a16:creationId xmlns:a16="http://schemas.microsoft.com/office/drawing/2014/main" id="{FD5C4593-702E-ED96-F6B8-556B851BAF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49700" y="3798210"/>
            <a:ext cx="4753640" cy="28612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7328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p:nvPr/>
        </p:nvSpPr>
        <p:spPr>
          <a:xfrm>
            <a:off x="8724900" y="0"/>
            <a:ext cx="3467100" cy="595516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nvGrpSpPr>
          <p:cNvPr id="3" name="Group 2">
            <a:extLst>
              <a:ext uri="{FF2B5EF4-FFF2-40B4-BE49-F238E27FC236}">
                <a16:creationId xmlns:a16="http://schemas.microsoft.com/office/drawing/2014/main" id="{D7DEC6C8-EEE1-4A46-A06D-E971ADB74592}"/>
              </a:ext>
            </a:extLst>
          </p:cNvPr>
          <p:cNvGrpSpPr/>
          <p:nvPr/>
        </p:nvGrpSpPr>
        <p:grpSpPr>
          <a:xfrm>
            <a:off x="938942" y="5368896"/>
            <a:ext cx="3335866" cy="545891"/>
            <a:chOff x="938942" y="5368896"/>
            <a:chExt cx="3335866" cy="545891"/>
          </a:xfrm>
        </p:grpSpPr>
        <p:sp>
          <p:nvSpPr>
            <p:cNvPr id="143" name="Google Shape;143;p3"/>
            <p:cNvSpPr txBox="1"/>
            <p:nvPr/>
          </p:nvSpPr>
          <p:spPr>
            <a:xfrm>
              <a:off x="989718" y="5368896"/>
              <a:ext cx="3138801" cy="276959"/>
            </a:xfrm>
            <a:prstGeom prst="rect">
              <a:avLst/>
            </a:prstGeom>
            <a:noFill/>
            <a:ln>
              <a:noFill/>
            </a:ln>
          </p:spPr>
          <p:txBody>
            <a:bodyPr spcFirstLastPara="1" wrap="square" lIns="91425" tIns="45700" rIns="91425" bIns="45700" anchor="t" anchorCtr="0">
              <a:spAutoFit/>
            </a:bodyPr>
            <a:lstStyle/>
            <a:p>
              <a:r>
                <a:rPr lang="en-US" sz="1200" b="1">
                  <a:solidFill>
                    <a:schemeClr val="dk1"/>
                  </a:solidFill>
                  <a:latin typeface="Arimo"/>
                  <a:ea typeface="Arimo"/>
                  <a:cs typeface="Arimo"/>
                  <a:sym typeface="Arimo"/>
                </a:rPr>
                <a:t>RV Storage and Self Storage</a:t>
              </a:r>
              <a:endParaRPr>
                <a:solidFill>
                  <a:schemeClr val="dk1"/>
                </a:solidFill>
              </a:endParaRPr>
            </a:p>
          </p:txBody>
        </p:sp>
        <p:sp>
          <p:nvSpPr>
            <p:cNvPr id="144" name="Google Shape;144;p3"/>
            <p:cNvSpPr/>
            <p:nvPr/>
          </p:nvSpPr>
          <p:spPr>
            <a:xfrm>
              <a:off x="1039684" y="5545496"/>
              <a:ext cx="3235124" cy="369291"/>
            </a:xfrm>
            <a:prstGeom prst="rect">
              <a:avLst/>
            </a:prstGeom>
            <a:noFill/>
            <a:ln>
              <a:noFill/>
            </a:ln>
          </p:spPr>
          <p:txBody>
            <a:bodyPr spcFirstLastPara="1" wrap="square" lIns="91425" tIns="45700" rIns="91425" bIns="45700" anchor="t" anchorCtr="0">
              <a:spAutoFit/>
            </a:bodyPr>
            <a:lstStyle/>
            <a:p>
              <a:pPr>
                <a:lnSpc>
                  <a:spcPct val="150000"/>
                </a:lnSpc>
              </a:pPr>
              <a:r>
                <a:rPr lang="en-US" sz="1200">
                  <a:solidFill>
                    <a:schemeClr val="accent4"/>
                  </a:solidFill>
                  <a:latin typeface="Open Sans"/>
                  <a:ea typeface="Open Sans"/>
                  <a:cs typeface="Open Sans"/>
                  <a:sym typeface="Open Sans"/>
                </a:rPr>
                <a:t>Arizona, California, South Carolina</a:t>
              </a:r>
              <a:endParaRPr lang="en-US" sz="1200">
                <a:solidFill>
                  <a:schemeClr val="accent4"/>
                </a:solidFill>
                <a:latin typeface="Open Sans"/>
                <a:ea typeface="Open Sans"/>
                <a:cs typeface="Open Sans"/>
              </a:endParaRPr>
            </a:p>
          </p:txBody>
        </p:sp>
        <p:sp>
          <p:nvSpPr>
            <p:cNvPr id="145" name="Google Shape;145;p3"/>
            <p:cNvSpPr/>
            <p:nvPr/>
          </p:nvSpPr>
          <p:spPr>
            <a:xfrm>
              <a:off x="938942" y="5415578"/>
              <a:ext cx="45719" cy="40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grpSp>
        <p:nvGrpSpPr>
          <p:cNvPr id="4" name="Group 3">
            <a:extLst>
              <a:ext uri="{FF2B5EF4-FFF2-40B4-BE49-F238E27FC236}">
                <a16:creationId xmlns:a16="http://schemas.microsoft.com/office/drawing/2014/main" id="{CB04C964-6792-45C3-8F0B-29B0709EE946}"/>
              </a:ext>
            </a:extLst>
          </p:cNvPr>
          <p:cNvGrpSpPr/>
          <p:nvPr/>
        </p:nvGrpSpPr>
        <p:grpSpPr>
          <a:xfrm>
            <a:off x="4558307" y="4646365"/>
            <a:ext cx="3410406" cy="545891"/>
            <a:chOff x="4558307" y="4646365"/>
            <a:chExt cx="3410406" cy="545891"/>
          </a:xfrm>
        </p:grpSpPr>
        <p:sp>
          <p:nvSpPr>
            <p:cNvPr id="146" name="Google Shape;146;p3"/>
            <p:cNvSpPr txBox="1"/>
            <p:nvPr/>
          </p:nvSpPr>
          <p:spPr>
            <a:xfrm>
              <a:off x="4659049" y="4646365"/>
              <a:ext cx="2069040" cy="276959"/>
            </a:xfrm>
            <a:prstGeom prst="rect">
              <a:avLst/>
            </a:prstGeom>
            <a:noFill/>
            <a:ln>
              <a:noFill/>
            </a:ln>
          </p:spPr>
          <p:txBody>
            <a:bodyPr spcFirstLastPara="1" wrap="square" lIns="91425" tIns="45700" rIns="91425" bIns="45700" anchor="t" anchorCtr="0">
              <a:spAutoFit/>
            </a:bodyPr>
            <a:lstStyle/>
            <a:p>
              <a:r>
                <a:rPr lang="en-US" sz="1200" b="1">
                  <a:solidFill>
                    <a:schemeClr val="dk1"/>
                  </a:solidFill>
                  <a:latin typeface="Arimo"/>
                  <a:ea typeface="Arimo"/>
                  <a:cs typeface="Arimo"/>
                  <a:sym typeface="Arimo"/>
                </a:rPr>
                <a:t>Manufactured Housing</a:t>
              </a:r>
              <a:endParaRPr>
                <a:solidFill>
                  <a:schemeClr val="dk1"/>
                </a:solidFill>
              </a:endParaRPr>
            </a:p>
          </p:txBody>
        </p:sp>
        <p:sp>
          <p:nvSpPr>
            <p:cNvPr id="147" name="Google Shape;147;p3"/>
            <p:cNvSpPr/>
            <p:nvPr/>
          </p:nvSpPr>
          <p:spPr>
            <a:xfrm>
              <a:off x="4659048" y="4822965"/>
              <a:ext cx="33096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a:solidFill>
                    <a:schemeClr val="accent4"/>
                  </a:solidFill>
                  <a:latin typeface="Open Sans"/>
                  <a:ea typeface="Open Sans"/>
                  <a:cs typeface="Open Sans"/>
                  <a:sym typeface="Open Sans"/>
                </a:rPr>
                <a:t>Arizona</a:t>
              </a:r>
              <a:endParaRPr lang="en-US" sz="1200">
                <a:solidFill>
                  <a:schemeClr val="accent4"/>
                </a:solidFill>
                <a:latin typeface="Open Sans"/>
                <a:ea typeface="Open Sans"/>
                <a:cs typeface="Open Sans"/>
              </a:endParaRPr>
            </a:p>
          </p:txBody>
        </p:sp>
        <p:sp>
          <p:nvSpPr>
            <p:cNvPr id="148" name="Google Shape;148;p3"/>
            <p:cNvSpPr/>
            <p:nvPr/>
          </p:nvSpPr>
          <p:spPr>
            <a:xfrm>
              <a:off x="4558307" y="4693047"/>
              <a:ext cx="45719" cy="40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grpSp>
        <p:nvGrpSpPr>
          <p:cNvPr id="9" name="Group 8">
            <a:extLst>
              <a:ext uri="{FF2B5EF4-FFF2-40B4-BE49-F238E27FC236}">
                <a16:creationId xmlns:a16="http://schemas.microsoft.com/office/drawing/2014/main" id="{1C49E688-DA69-44E2-871E-143A7EBC3C83}"/>
              </a:ext>
            </a:extLst>
          </p:cNvPr>
          <p:cNvGrpSpPr/>
          <p:nvPr/>
        </p:nvGrpSpPr>
        <p:grpSpPr>
          <a:xfrm>
            <a:off x="4558307" y="5415578"/>
            <a:ext cx="2575363" cy="406400"/>
            <a:chOff x="4558307" y="5415578"/>
            <a:chExt cx="2575363" cy="406400"/>
          </a:xfrm>
        </p:grpSpPr>
        <p:sp>
          <p:nvSpPr>
            <p:cNvPr id="149" name="Google Shape;149;p3"/>
            <p:cNvSpPr txBox="1"/>
            <p:nvPr/>
          </p:nvSpPr>
          <p:spPr>
            <a:xfrm>
              <a:off x="4659049" y="5454928"/>
              <a:ext cx="2474621" cy="276959"/>
            </a:xfrm>
            <a:prstGeom prst="rect">
              <a:avLst/>
            </a:prstGeom>
            <a:noFill/>
            <a:ln>
              <a:noFill/>
            </a:ln>
          </p:spPr>
          <p:txBody>
            <a:bodyPr spcFirstLastPara="1" wrap="square" lIns="91425" tIns="45700" rIns="91425" bIns="45700" anchor="t" anchorCtr="0">
              <a:spAutoFit/>
            </a:bodyPr>
            <a:lstStyle/>
            <a:p>
              <a:r>
                <a:rPr lang="en-US" sz="1200" b="1">
                  <a:solidFill>
                    <a:schemeClr val="dk1"/>
                  </a:solidFill>
                  <a:latin typeface="Arimo"/>
                  <a:ea typeface="Arimo"/>
                  <a:cs typeface="Arimo"/>
                  <a:sym typeface="Arimo"/>
                </a:rPr>
                <a:t>Hotels and Other Businesses</a:t>
              </a:r>
              <a:endParaRPr>
                <a:solidFill>
                  <a:schemeClr val="dk1"/>
                </a:solidFill>
              </a:endParaRPr>
            </a:p>
          </p:txBody>
        </p:sp>
        <p:sp>
          <p:nvSpPr>
            <p:cNvPr id="151" name="Google Shape;151;p3"/>
            <p:cNvSpPr/>
            <p:nvPr/>
          </p:nvSpPr>
          <p:spPr>
            <a:xfrm>
              <a:off x="4558307" y="5415578"/>
              <a:ext cx="45719" cy="40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sp>
        <p:nvSpPr>
          <p:cNvPr id="152" name="Google Shape;152;p3"/>
          <p:cNvSpPr txBox="1"/>
          <p:nvPr/>
        </p:nvSpPr>
        <p:spPr>
          <a:xfrm>
            <a:off x="1012684" y="605070"/>
            <a:ext cx="7315772" cy="707846"/>
          </a:xfrm>
          <a:prstGeom prst="rect">
            <a:avLst/>
          </a:prstGeom>
          <a:noFill/>
          <a:ln>
            <a:noFill/>
          </a:ln>
        </p:spPr>
        <p:txBody>
          <a:bodyPr spcFirstLastPara="1" wrap="square" lIns="91425" tIns="45700" rIns="91425" bIns="45700" anchor="t" anchorCtr="0">
            <a:spAutoFit/>
          </a:bodyPr>
          <a:lstStyle/>
          <a:p>
            <a:r>
              <a:rPr lang="en-US" sz="4000" b="1">
                <a:solidFill>
                  <a:schemeClr val="dk1"/>
                </a:solidFill>
                <a:latin typeface="Arimo"/>
                <a:ea typeface="Arimo"/>
                <a:cs typeface="Arimo"/>
                <a:sym typeface="Arimo"/>
              </a:rPr>
              <a:t>CRR Hospitality</a:t>
            </a:r>
            <a:endParaRPr lang="en-US">
              <a:solidFill>
                <a:schemeClr val="dk1"/>
              </a:solidFill>
            </a:endParaRPr>
          </a:p>
        </p:txBody>
      </p:sp>
      <p:sp>
        <p:nvSpPr>
          <p:cNvPr id="154" name="Google Shape;154;p3"/>
          <p:cNvSpPr/>
          <p:nvPr/>
        </p:nvSpPr>
        <p:spPr>
          <a:xfrm>
            <a:off x="926651" y="1549565"/>
            <a:ext cx="5974504" cy="2677616"/>
          </a:xfrm>
          <a:prstGeom prst="rect">
            <a:avLst/>
          </a:prstGeom>
          <a:noFill/>
          <a:ln>
            <a:noFill/>
          </a:ln>
        </p:spPr>
        <p:txBody>
          <a:bodyPr spcFirstLastPara="1" wrap="square" lIns="91425" tIns="45700" rIns="91425" bIns="45700" anchor="t" anchorCtr="0">
            <a:spAutoFit/>
          </a:bodyPr>
          <a:lstStyle/>
          <a:p>
            <a:pPr>
              <a:lnSpc>
                <a:spcPct val="150000"/>
              </a:lnSpc>
            </a:pPr>
            <a:r>
              <a:rPr lang="en-US">
                <a:ea typeface="Open Sans"/>
                <a:sym typeface="Open Sans"/>
              </a:rPr>
              <a:t>At CRR, we are dedicated to creating memorable vacations and convenient storage solutions that our customers will always remember. We are currently developing RV Resorts, RV storage facilities, MH Neighborhoods, and Car Washes across the US. Our goal is to provide an amazing experience and fulfillment for all those involved – whether they are guests traveling on vacation, residents living in our neighborhoods, or accessing their RV that is stored at one of our properties nationwide.</a:t>
            </a:r>
            <a:endParaRPr lang="en-US"/>
          </a:p>
        </p:txBody>
      </p:sp>
      <p:grpSp>
        <p:nvGrpSpPr>
          <p:cNvPr id="2" name="Group 1">
            <a:extLst>
              <a:ext uri="{FF2B5EF4-FFF2-40B4-BE49-F238E27FC236}">
                <a16:creationId xmlns:a16="http://schemas.microsoft.com/office/drawing/2014/main" id="{00C1DEBB-BF70-4D4C-8C53-FA886EC5398D}"/>
              </a:ext>
            </a:extLst>
          </p:cNvPr>
          <p:cNvGrpSpPr/>
          <p:nvPr/>
        </p:nvGrpSpPr>
        <p:grpSpPr>
          <a:xfrm>
            <a:off x="925819" y="4646365"/>
            <a:ext cx="3348989" cy="545891"/>
            <a:chOff x="925819" y="4646365"/>
            <a:chExt cx="3348989" cy="545891"/>
          </a:xfrm>
        </p:grpSpPr>
        <p:sp>
          <p:nvSpPr>
            <p:cNvPr id="140" name="Google Shape;140;p3"/>
            <p:cNvSpPr txBox="1"/>
            <p:nvPr/>
          </p:nvSpPr>
          <p:spPr>
            <a:xfrm>
              <a:off x="1039684" y="4646365"/>
              <a:ext cx="1202573" cy="276999"/>
            </a:xfrm>
            <a:prstGeom prst="rect">
              <a:avLst/>
            </a:prstGeom>
            <a:noFill/>
            <a:ln>
              <a:noFill/>
            </a:ln>
          </p:spPr>
          <p:txBody>
            <a:bodyPr spcFirstLastPara="1" wrap="square" lIns="91425" tIns="45700" rIns="91425" bIns="45700" anchor="t" anchorCtr="0">
              <a:spAutoFit/>
            </a:bodyPr>
            <a:lstStyle/>
            <a:p>
              <a:r>
                <a:rPr lang="en-US" sz="1200" b="1">
                  <a:solidFill>
                    <a:schemeClr val="dk1"/>
                  </a:solidFill>
                  <a:latin typeface="Arimo"/>
                  <a:ea typeface="Arimo"/>
                  <a:cs typeface="Arimo"/>
                  <a:sym typeface="Arimo"/>
                </a:rPr>
                <a:t>RV Resorts</a:t>
              </a:r>
              <a:endParaRPr/>
            </a:p>
          </p:txBody>
        </p:sp>
        <p:sp>
          <p:nvSpPr>
            <p:cNvPr id="141" name="Google Shape;141;p3"/>
            <p:cNvSpPr/>
            <p:nvPr/>
          </p:nvSpPr>
          <p:spPr>
            <a:xfrm>
              <a:off x="1039683" y="4822965"/>
              <a:ext cx="3235125" cy="369291"/>
            </a:xfrm>
            <a:prstGeom prst="rect">
              <a:avLst/>
            </a:prstGeom>
            <a:noFill/>
            <a:ln>
              <a:noFill/>
            </a:ln>
          </p:spPr>
          <p:txBody>
            <a:bodyPr spcFirstLastPara="1" wrap="square" lIns="91425" tIns="45700" rIns="91425" bIns="45700" anchor="t" anchorCtr="0">
              <a:spAutoFit/>
            </a:bodyPr>
            <a:lstStyle/>
            <a:p>
              <a:pPr>
                <a:lnSpc>
                  <a:spcPct val="150000"/>
                </a:lnSpc>
              </a:pPr>
              <a:r>
                <a:rPr lang="en-US" sz="1200">
                  <a:solidFill>
                    <a:schemeClr val="accent4"/>
                  </a:solidFill>
                  <a:latin typeface="Open Sans"/>
                  <a:ea typeface="Open Sans"/>
                  <a:cs typeface="Open Sans"/>
                  <a:sym typeface="Open Sans"/>
                </a:rPr>
                <a:t>Arizona, California, South Carolina</a:t>
              </a:r>
              <a:endParaRPr lang="en-US" sz="1200">
                <a:solidFill>
                  <a:schemeClr val="accent4"/>
                </a:solidFill>
                <a:latin typeface="Open Sans"/>
                <a:ea typeface="Open Sans"/>
                <a:cs typeface="Open Sans"/>
              </a:endParaRPr>
            </a:p>
          </p:txBody>
        </p:sp>
        <p:sp>
          <p:nvSpPr>
            <p:cNvPr id="142" name="Google Shape;142;p3"/>
            <p:cNvSpPr/>
            <p:nvPr/>
          </p:nvSpPr>
          <p:spPr>
            <a:xfrm>
              <a:off x="938942" y="4693047"/>
              <a:ext cx="45719" cy="406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8" name="Google Shape;158;p3"/>
            <p:cNvSpPr/>
            <p:nvPr/>
          </p:nvSpPr>
          <p:spPr>
            <a:xfrm>
              <a:off x="925819" y="4693047"/>
              <a:ext cx="45719" cy="40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5" name="Picture 5" descr="Logo, company name&#10;&#10;Description automatically generated">
            <a:extLst>
              <a:ext uri="{FF2B5EF4-FFF2-40B4-BE49-F238E27FC236}">
                <a16:creationId xmlns:a16="http://schemas.microsoft.com/office/drawing/2014/main" id="{E810CAB8-9243-4CBF-BF5C-DE3ACEAD0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9026" y="3654287"/>
            <a:ext cx="1825728" cy="1143616"/>
          </a:xfrm>
          <a:prstGeom prst="rect">
            <a:avLst/>
          </a:prstGeom>
        </p:spPr>
      </p:pic>
      <p:pic>
        <p:nvPicPr>
          <p:cNvPr id="6" name="Picture 6">
            <a:extLst>
              <a:ext uri="{FF2B5EF4-FFF2-40B4-BE49-F238E27FC236}">
                <a16:creationId xmlns:a16="http://schemas.microsoft.com/office/drawing/2014/main" id="{FCF0CE4A-17D4-43B2-9C2E-B958753C1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5936" y="1363062"/>
            <a:ext cx="1843242" cy="1852767"/>
          </a:xfrm>
          <a:prstGeom prst="rect">
            <a:avLst/>
          </a:prstGeom>
        </p:spPr>
      </p:pic>
      <p:pic>
        <p:nvPicPr>
          <p:cNvPr id="11" name="Picture 11" descr="A picture containing logo&#10;&#10;Description automatically generated">
            <a:extLst>
              <a:ext uri="{FF2B5EF4-FFF2-40B4-BE49-F238E27FC236}">
                <a16:creationId xmlns:a16="http://schemas.microsoft.com/office/drawing/2014/main" id="{002935D1-F792-4B80-9745-2197EB99A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2594" y="2917360"/>
            <a:ext cx="1685618" cy="1013952"/>
          </a:xfrm>
          <a:prstGeom prst="rect">
            <a:avLst/>
          </a:prstGeom>
        </p:spPr>
      </p:pic>
      <p:pic>
        <p:nvPicPr>
          <p:cNvPr id="12" name="Picture 12">
            <a:extLst>
              <a:ext uri="{FF2B5EF4-FFF2-40B4-BE49-F238E27FC236}">
                <a16:creationId xmlns:a16="http://schemas.microsoft.com/office/drawing/2014/main" id="{5278B11C-256E-45CB-A193-7F0180EE8B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58203" y="1149121"/>
            <a:ext cx="1778410" cy="1769500"/>
          </a:xfrm>
          <a:prstGeom prst="rect">
            <a:avLst/>
          </a:prstGeom>
        </p:spPr>
      </p:pic>
      <p:pic>
        <p:nvPicPr>
          <p:cNvPr id="13" name="Picture 13" descr="Logo, company name&#10;&#10;Description automatically generated">
            <a:extLst>
              <a:ext uri="{FF2B5EF4-FFF2-40B4-BE49-F238E27FC236}">
                <a16:creationId xmlns:a16="http://schemas.microsoft.com/office/drawing/2014/main" id="{844CA759-0636-4896-8786-37CAC76485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0441" y="50077"/>
            <a:ext cx="1624782" cy="1103593"/>
          </a:xfrm>
          <a:prstGeom prst="rect">
            <a:avLst/>
          </a:prstGeom>
        </p:spPr>
      </p:pic>
      <p:pic>
        <p:nvPicPr>
          <p:cNvPr id="14" name="Picture 14" descr="Logo, company name&#10;&#10;Description automatically generated">
            <a:extLst>
              <a:ext uri="{FF2B5EF4-FFF2-40B4-BE49-F238E27FC236}">
                <a16:creationId xmlns:a16="http://schemas.microsoft.com/office/drawing/2014/main" id="{9AF3E874-BD33-4FD2-98AF-7A765D4FCB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69683" y="290798"/>
            <a:ext cx="2110248" cy="1253591"/>
          </a:xfrm>
          <a:prstGeom prst="rect">
            <a:avLst/>
          </a:prstGeom>
        </p:spPr>
      </p:pic>
      <p:sp>
        <p:nvSpPr>
          <p:cNvPr id="7" name="Rectangle 6">
            <a:extLst>
              <a:ext uri="{FF2B5EF4-FFF2-40B4-BE49-F238E27FC236}">
                <a16:creationId xmlns:a16="http://schemas.microsoft.com/office/drawing/2014/main" id="{44947971-952F-D43E-63AE-2B966CBF4C08}"/>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EF9B0B-B3DA-EA61-55AD-B6355EA221A4}"/>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B4D9F3C2-5F67-91E0-021A-E993AADE0F3A}"/>
              </a:ext>
            </a:extLst>
          </p:cNvPr>
          <p:cNvSpPr/>
          <p:nvPr/>
        </p:nvSpPr>
        <p:spPr>
          <a:xfrm rot="5400000">
            <a:off x="661188" y="4646849"/>
            <a:ext cx="620700" cy="528926"/>
          </a:xfrm>
          <a:prstGeom prst="mathMinus">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Sign 15">
            <a:extLst>
              <a:ext uri="{FF2B5EF4-FFF2-40B4-BE49-F238E27FC236}">
                <a16:creationId xmlns:a16="http://schemas.microsoft.com/office/drawing/2014/main" id="{C977AC0C-1F9C-285F-98D7-5A317E2D49D8}"/>
              </a:ext>
            </a:extLst>
          </p:cNvPr>
          <p:cNvSpPr/>
          <p:nvPr/>
        </p:nvSpPr>
        <p:spPr>
          <a:xfrm rot="5400000">
            <a:off x="674106" y="5326187"/>
            <a:ext cx="620700" cy="528926"/>
          </a:xfrm>
          <a:prstGeom prst="mathMinus">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111912FB-E939-5264-95A6-EE1F86ADB5F4}"/>
              </a:ext>
            </a:extLst>
          </p:cNvPr>
          <p:cNvSpPr/>
          <p:nvPr/>
        </p:nvSpPr>
        <p:spPr>
          <a:xfrm rot="5400000">
            <a:off x="4254210" y="4661444"/>
            <a:ext cx="620700" cy="528926"/>
          </a:xfrm>
          <a:prstGeom prst="mathMinus">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inus Sign 17">
            <a:extLst>
              <a:ext uri="{FF2B5EF4-FFF2-40B4-BE49-F238E27FC236}">
                <a16:creationId xmlns:a16="http://schemas.microsoft.com/office/drawing/2014/main" id="{7FFC3C63-D1AE-57F3-80A8-0A3AE142D0CC}"/>
              </a:ext>
            </a:extLst>
          </p:cNvPr>
          <p:cNvSpPr/>
          <p:nvPr/>
        </p:nvSpPr>
        <p:spPr>
          <a:xfrm rot="5400000">
            <a:off x="4269708" y="5341687"/>
            <a:ext cx="620700" cy="528926"/>
          </a:xfrm>
          <a:prstGeom prst="mathMinus">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artoon trailer with eyes on top&#10;&#10;Description automatically generated">
            <a:extLst>
              <a:ext uri="{FF2B5EF4-FFF2-40B4-BE49-F238E27FC236}">
                <a16:creationId xmlns:a16="http://schemas.microsoft.com/office/drawing/2014/main" id="{5EB66893-5A4C-3280-5057-D5673B266C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85482" y="113331"/>
            <a:ext cx="1419070" cy="1434747"/>
          </a:xfrm>
          <a:prstGeom prst="rect">
            <a:avLst/>
          </a:prstGeom>
        </p:spPr>
      </p:pic>
      <p:pic>
        <p:nvPicPr>
          <p:cNvPr id="10" name="Picture 9" descr="A white building with brown and orange doors&#10;&#10;Description automatically generated">
            <a:extLst>
              <a:ext uri="{FF2B5EF4-FFF2-40B4-BE49-F238E27FC236}">
                <a16:creationId xmlns:a16="http://schemas.microsoft.com/office/drawing/2014/main" id="{761B647E-5CBA-7091-1A3F-35AD40215A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22894" y="4174715"/>
            <a:ext cx="1429063" cy="1466537"/>
          </a:xfrm>
          <a:prstGeom prst="rect">
            <a:avLst/>
          </a:prstGeom>
        </p:spPr>
      </p:pic>
      <p:pic>
        <p:nvPicPr>
          <p:cNvPr id="21" name="Picture 20" descr="A close up of a logo&#10;&#10;Description automatically generated">
            <a:extLst>
              <a:ext uri="{FF2B5EF4-FFF2-40B4-BE49-F238E27FC236}">
                <a16:creationId xmlns:a16="http://schemas.microsoft.com/office/drawing/2014/main" id="{8F724840-1444-A894-0271-34BBE99EA3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98170" y="1604997"/>
            <a:ext cx="1881266" cy="300203"/>
          </a:xfrm>
          <a:prstGeom prst="rect">
            <a:avLst/>
          </a:prstGeom>
        </p:spPr>
      </p:pic>
      <p:pic>
        <p:nvPicPr>
          <p:cNvPr id="22" name="Picture 21">
            <a:extLst>
              <a:ext uri="{FF2B5EF4-FFF2-40B4-BE49-F238E27FC236}">
                <a16:creationId xmlns:a16="http://schemas.microsoft.com/office/drawing/2014/main" id="{E3A54439-C771-FEF1-DCAD-6E69C5FC6620}"/>
              </a:ext>
            </a:extLst>
          </p:cNvPr>
          <p:cNvPicPr>
            <a:picLocks noChangeAspect="1"/>
          </p:cNvPicPr>
          <p:nvPr/>
        </p:nvPicPr>
        <p:blipFill>
          <a:blip r:embed="rId12"/>
          <a:srcRect/>
          <a:stretch/>
        </p:blipFill>
        <p:spPr>
          <a:xfrm>
            <a:off x="9828538" y="6141637"/>
            <a:ext cx="2227823" cy="556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4229100"/>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4" name="Google Shape;164;p4"/>
          <p:cNvSpPr txBox="1"/>
          <p:nvPr/>
        </p:nvSpPr>
        <p:spPr>
          <a:xfrm>
            <a:off x="1129442" y="520700"/>
            <a:ext cx="6232650" cy="707846"/>
          </a:xfrm>
          <a:prstGeom prst="rect">
            <a:avLst/>
          </a:prstGeom>
          <a:noFill/>
          <a:ln>
            <a:noFill/>
          </a:ln>
        </p:spPr>
        <p:txBody>
          <a:bodyPr spcFirstLastPara="1" wrap="square" lIns="91425" tIns="45700" rIns="91425" bIns="45700" anchor="t" anchorCtr="0">
            <a:spAutoFit/>
          </a:bodyPr>
          <a:lstStyle/>
          <a:p>
            <a:r>
              <a:rPr lang="en-US" sz="4000" b="1" dirty="0">
                <a:solidFill>
                  <a:schemeClr val="lt1"/>
                </a:solidFill>
                <a:latin typeface="Arimo"/>
                <a:ea typeface="Arimo"/>
                <a:cs typeface="Arimo"/>
                <a:sym typeface="Arimo"/>
              </a:rPr>
              <a:t>What is “Technology”?</a:t>
            </a:r>
            <a:endParaRPr lang="en-US" dirty="0">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1129442" y="1371002"/>
            <a:ext cx="9824976" cy="193895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chemeClr val="bg1"/>
                </a:solidFill>
                <a:ea typeface="Open Sans"/>
              </a:rPr>
              <a:t>Systems</a:t>
            </a:r>
          </a:p>
          <a:p>
            <a:pPr>
              <a:lnSpc>
                <a:spcPct val="150000"/>
              </a:lnSpc>
            </a:pPr>
            <a:r>
              <a:rPr lang="en-US" sz="2000" dirty="0">
                <a:solidFill>
                  <a:schemeClr val="bg1"/>
                </a:solidFill>
                <a:ea typeface="Open Sans"/>
              </a:rPr>
              <a:t>Platforms</a:t>
            </a:r>
          </a:p>
          <a:p>
            <a:pPr>
              <a:lnSpc>
                <a:spcPct val="150000"/>
              </a:lnSpc>
            </a:pPr>
            <a:r>
              <a:rPr lang="en-US" sz="2000" dirty="0">
                <a:solidFill>
                  <a:schemeClr val="bg1"/>
                </a:solidFill>
                <a:ea typeface="Open Sans"/>
              </a:rPr>
              <a:t>Processes</a:t>
            </a:r>
          </a:p>
          <a:p>
            <a:pPr>
              <a:lnSpc>
                <a:spcPct val="150000"/>
              </a:lnSpc>
            </a:pPr>
            <a:r>
              <a:rPr lang="en-US" sz="2000" dirty="0">
                <a:solidFill>
                  <a:schemeClr val="bg1"/>
                </a:solidFill>
                <a:ea typeface="Open Sans"/>
              </a:rPr>
              <a:t>Efficiencies</a:t>
            </a: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trailer with eyes on top&#10;&#10;Description automatically generated">
            <a:extLst>
              <a:ext uri="{FF2B5EF4-FFF2-40B4-BE49-F238E27FC236}">
                <a16:creationId xmlns:a16="http://schemas.microsoft.com/office/drawing/2014/main" id="{BA5876D2-B6A8-2D31-5BA1-86DBFCBA9B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4221" y="776295"/>
            <a:ext cx="1419070" cy="1434747"/>
          </a:xfrm>
          <a:prstGeom prst="rect">
            <a:avLst/>
          </a:prstGeom>
        </p:spPr>
      </p:pic>
      <p:pic>
        <p:nvPicPr>
          <p:cNvPr id="8" name="Picture 7" descr="A close up of a logo&#10;&#10;Description automatically generated">
            <a:extLst>
              <a:ext uri="{FF2B5EF4-FFF2-40B4-BE49-F238E27FC236}">
                <a16:creationId xmlns:a16="http://schemas.microsoft.com/office/drawing/2014/main" id="{AA105E6F-34A5-AFF5-3912-7F966EA549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8664" y="277915"/>
            <a:ext cx="1881266" cy="300203"/>
          </a:xfrm>
          <a:prstGeom prst="rect">
            <a:avLst/>
          </a:prstGeom>
        </p:spPr>
      </p:pic>
      <p:pic>
        <p:nvPicPr>
          <p:cNvPr id="25" name="Picture 24">
            <a:extLst>
              <a:ext uri="{FF2B5EF4-FFF2-40B4-BE49-F238E27FC236}">
                <a16:creationId xmlns:a16="http://schemas.microsoft.com/office/drawing/2014/main" id="{F10B6C97-60A0-6052-3067-A1109C809989}"/>
              </a:ext>
            </a:extLst>
          </p:cNvPr>
          <p:cNvPicPr>
            <a:picLocks noChangeAspect="1"/>
          </p:cNvPicPr>
          <p:nvPr/>
        </p:nvPicPr>
        <p:blipFill>
          <a:blip r:embed="rId5"/>
          <a:stretch>
            <a:fillRect/>
          </a:stretch>
        </p:blipFill>
        <p:spPr>
          <a:xfrm>
            <a:off x="6609374" y="4738041"/>
            <a:ext cx="4543380" cy="1702330"/>
          </a:xfrm>
          <a:prstGeom prst="rect">
            <a:avLst/>
          </a:prstGeom>
        </p:spPr>
      </p:pic>
      <p:pic>
        <p:nvPicPr>
          <p:cNvPr id="27" name="Picture 26" descr="A blue background with white text&#10;&#10;Description automatically generated">
            <a:extLst>
              <a:ext uri="{FF2B5EF4-FFF2-40B4-BE49-F238E27FC236}">
                <a16:creationId xmlns:a16="http://schemas.microsoft.com/office/drawing/2014/main" id="{71CE7165-05EE-F2BD-3965-68DA3C92DFBC}"/>
              </a:ext>
            </a:extLst>
          </p:cNvPr>
          <p:cNvPicPr>
            <a:picLocks noChangeAspect="1"/>
          </p:cNvPicPr>
          <p:nvPr/>
        </p:nvPicPr>
        <p:blipFill>
          <a:blip r:embed="rId6"/>
          <a:stretch>
            <a:fillRect/>
          </a:stretch>
        </p:blipFill>
        <p:spPr>
          <a:xfrm>
            <a:off x="387350" y="3548047"/>
            <a:ext cx="5430429" cy="3054616"/>
          </a:xfrm>
          <a:prstGeom prst="rect">
            <a:avLst/>
          </a:prstGeom>
        </p:spPr>
      </p:pic>
    </p:spTree>
    <p:extLst>
      <p:ext uri="{BB962C8B-B14F-4D97-AF65-F5344CB8AC3E}">
        <p14:creationId xmlns:p14="http://schemas.microsoft.com/office/powerpoint/2010/main" val="19912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4229100"/>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4" name="Google Shape;164;p4"/>
          <p:cNvSpPr txBox="1"/>
          <p:nvPr/>
        </p:nvSpPr>
        <p:spPr>
          <a:xfrm>
            <a:off x="1129442" y="520700"/>
            <a:ext cx="6232650" cy="707846"/>
          </a:xfrm>
          <a:prstGeom prst="rect">
            <a:avLst/>
          </a:prstGeom>
          <a:noFill/>
          <a:ln>
            <a:noFill/>
          </a:ln>
        </p:spPr>
        <p:txBody>
          <a:bodyPr spcFirstLastPara="1" wrap="square" lIns="91425" tIns="45700" rIns="91425" bIns="45700" anchor="t" anchorCtr="0">
            <a:spAutoFit/>
          </a:bodyPr>
          <a:lstStyle/>
          <a:p>
            <a:r>
              <a:rPr lang="en-US" sz="4000" b="1" dirty="0">
                <a:solidFill>
                  <a:schemeClr val="lt1"/>
                </a:solidFill>
                <a:latin typeface="Arimo"/>
                <a:ea typeface="Arimo"/>
                <a:cs typeface="Arimo"/>
                <a:sym typeface="Arimo"/>
              </a:rPr>
              <a:t>What is “Technology”?</a:t>
            </a:r>
            <a:endParaRPr lang="en-US" dirty="0">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1129442" y="1371002"/>
            <a:ext cx="9824976" cy="193895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chemeClr val="bg1"/>
                </a:solidFill>
                <a:ea typeface="Open Sans"/>
              </a:rPr>
              <a:t>Systems</a:t>
            </a:r>
          </a:p>
          <a:p>
            <a:pPr>
              <a:lnSpc>
                <a:spcPct val="150000"/>
              </a:lnSpc>
            </a:pPr>
            <a:r>
              <a:rPr lang="en-US" sz="2000" dirty="0">
                <a:solidFill>
                  <a:schemeClr val="bg1"/>
                </a:solidFill>
                <a:ea typeface="Open Sans"/>
              </a:rPr>
              <a:t>Platforms</a:t>
            </a:r>
          </a:p>
          <a:p>
            <a:pPr>
              <a:lnSpc>
                <a:spcPct val="150000"/>
              </a:lnSpc>
            </a:pPr>
            <a:r>
              <a:rPr lang="en-US" sz="2000" dirty="0">
                <a:solidFill>
                  <a:schemeClr val="bg1"/>
                </a:solidFill>
                <a:ea typeface="Open Sans"/>
              </a:rPr>
              <a:t>Processes</a:t>
            </a:r>
          </a:p>
          <a:p>
            <a:pPr>
              <a:lnSpc>
                <a:spcPct val="150000"/>
              </a:lnSpc>
            </a:pPr>
            <a:r>
              <a:rPr lang="en-US" sz="2000" dirty="0">
                <a:solidFill>
                  <a:schemeClr val="bg1"/>
                </a:solidFill>
                <a:ea typeface="Open Sans"/>
              </a:rPr>
              <a:t>Efficiencies</a:t>
            </a:r>
          </a:p>
        </p:txBody>
      </p:sp>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text on it&#10;&#10;Description automatically generated">
            <a:extLst>
              <a:ext uri="{FF2B5EF4-FFF2-40B4-BE49-F238E27FC236}">
                <a16:creationId xmlns:a16="http://schemas.microsoft.com/office/drawing/2014/main" id="{FAAEDABF-B311-2281-2675-3BE6FFB09344}"/>
              </a:ext>
            </a:extLst>
          </p:cNvPr>
          <p:cNvPicPr>
            <a:picLocks noChangeAspect="1"/>
          </p:cNvPicPr>
          <p:nvPr/>
        </p:nvPicPr>
        <p:blipFill>
          <a:blip r:embed="rId3"/>
          <a:stretch>
            <a:fillRect/>
          </a:stretch>
        </p:blipFill>
        <p:spPr>
          <a:xfrm>
            <a:off x="435235" y="4748758"/>
            <a:ext cx="2996554" cy="1018828"/>
          </a:xfrm>
          <a:prstGeom prst="rect">
            <a:avLst/>
          </a:prstGeom>
        </p:spPr>
      </p:pic>
      <p:pic>
        <p:nvPicPr>
          <p:cNvPr id="2050" name="Picture 2" descr="Airline Revenue Management - Embark Aviation">
            <a:extLst>
              <a:ext uri="{FF2B5EF4-FFF2-40B4-BE49-F238E27FC236}">
                <a16:creationId xmlns:a16="http://schemas.microsoft.com/office/drawing/2014/main" id="{6B7B2E54-2B41-E83E-CE58-BDEF0E518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113" y="176894"/>
            <a:ext cx="3816675" cy="381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fitSword | Forecasting, Budgeting &amp; BI | Actabl">
            <a:extLst>
              <a:ext uri="{FF2B5EF4-FFF2-40B4-BE49-F238E27FC236}">
                <a16:creationId xmlns:a16="http://schemas.microsoft.com/office/drawing/2014/main" id="{99DC21E0-55AF-211C-2022-C41EE006F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664" y="4910247"/>
            <a:ext cx="3810532" cy="10188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4F8DC9D-7441-B0D3-B782-F65C22E8E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968" y="4687349"/>
            <a:ext cx="2834797" cy="159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4229100"/>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4" name="Google Shape;164;p4"/>
          <p:cNvSpPr txBox="1"/>
          <p:nvPr/>
        </p:nvSpPr>
        <p:spPr>
          <a:xfrm>
            <a:off x="1129442" y="520700"/>
            <a:ext cx="4458272" cy="707846"/>
          </a:xfrm>
          <a:prstGeom prst="rect">
            <a:avLst/>
          </a:prstGeom>
          <a:noFill/>
          <a:ln>
            <a:noFill/>
          </a:ln>
        </p:spPr>
        <p:txBody>
          <a:bodyPr spcFirstLastPara="1" wrap="square" lIns="91425" tIns="45700" rIns="91425" bIns="45700" anchor="t" anchorCtr="0">
            <a:spAutoFit/>
          </a:bodyPr>
          <a:lstStyle/>
          <a:p>
            <a:r>
              <a:rPr lang="en-US" sz="4000" b="1">
                <a:solidFill>
                  <a:schemeClr val="lt1"/>
                </a:solidFill>
                <a:latin typeface="Arimo"/>
                <a:ea typeface="Arimo"/>
                <a:cs typeface="Arimo"/>
                <a:sym typeface="Arimo"/>
              </a:rPr>
              <a:t>What is a Brand?</a:t>
            </a:r>
            <a:endParaRPr lang="en-US">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1129442" y="1371002"/>
            <a:ext cx="9824976"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A brand is a name, term, design, symbol or any other feature that distinguishes one seller's good or service from those of other seller</a:t>
            </a:r>
            <a:endParaRPr lang="en-US" sz="2000">
              <a:solidFill>
                <a:schemeClr val="bg1"/>
              </a:solidFill>
              <a:ea typeface="Open Sans"/>
            </a:endParaRPr>
          </a:p>
        </p:txBody>
      </p:sp>
      <p:pic>
        <p:nvPicPr>
          <p:cNvPr id="5" name="Picture 5" descr="Icon&#10;&#10;Description automatically generated">
            <a:extLst>
              <a:ext uri="{FF2B5EF4-FFF2-40B4-BE49-F238E27FC236}">
                <a16:creationId xmlns:a16="http://schemas.microsoft.com/office/drawing/2014/main" id="{7AC06173-75B5-468F-88B6-AF97EE3E4E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8733" y="4231105"/>
            <a:ext cx="1727534" cy="1785185"/>
          </a:xfrm>
          <a:prstGeom prst="rect">
            <a:avLst/>
          </a:prstGeom>
        </p:spPr>
      </p:pic>
      <p:pic>
        <p:nvPicPr>
          <p:cNvPr id="6" name="Picture 6" descr="Shape, arrow&#10;&#10;Description automatically generated">
            <a:extLst>
              <a:ext uri="{FF2B5EF4-FFF2-40B4-BE49-F238E27FC236}">
                <a16:creationId xmlns:a16="http://schemas.microsoft.com/office/drawing/2014/main" id="{383A8743-47E3-4CD4-9E56-68781FD3E2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0374" y="4554454"/>
            <a:ext cx="2685047" cy="1616743"/>
          </a:xfrm>
          <a:prstGeom prst="rect">
            <a:avLst/>
          </a:prstGeom>
        </p:spPr>
      </p:pic>
      <p:sp>
        <p:nvSpPr>
          <p:cNvPr id="8" name="Google Shape;166;p4">
            <a:extLst>
              <a:ext uri="{FF2B5EF4-FFF2-40B4-BE49-F238E27FC236}">
                <a16:creationId xmlns:a16="http://schemas.microsoft.com/office/drawing/2014/main" id="{FC4631C7-A7B7-4527-B3F6-7B6C8735406F}"/>
              </a:ext>
            </a:extLst>
          </p:cNvPr>
          <p:cNvSpPr/>
          <p:nvPr/>
        </p:nvSpPr>
        <p:spPr>
          <a:xfrm>
            <a:off x="1129442" y="2412024"/>
            <a:ext cx="9824976" cy="147728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rPr>
              <a:t>A brand is promise, an experience</a:t>
            </a:r>
          </a:p>
          <a:p>
            <a:pPr>
              <a:lnSpc>
                <a:spcPct val="150000"/>
              </a:lnSpc>
            </a:pPr>
            <a:r>
              <a:rPr lang="en-US" sz="2000">
                <a:solidFill>
                  <a:schemeClr val="bg1"/>
                </a:solidFill>
                <a:ea typeface="Open Sans"/>
              </a:rPr>
              <a:t>A brand builds loyalty</a:t>
            </a:r>
          </a:p>
          <a:p>
            <a:pPr>
              <a:lnSpc>
                <a:spcPct val="150000"/>
              </a:lnSpc>
            </a:pPr>
            <a:r>
              <a:rPr lang="en-US" sz="2000">
                <a:solidFill>
                  <a:schemeClr val="bg1"/>
                </a:solidFill>
                <a:ea typeface="Open Sans"/>
              </a:rPr>
              <a:t>A brand evokes emotion</a:t>
            </a:r>
          </a:p>
        </p:txBody>
      </p:sp>
      <p:pic>
        <p:nvPicPr>
          <p:cNvPr id="4" name="Picture 3">
            <a:extLst>
              <a:ext uri="{FF2B5EF4-FFF2-40B4-BE49-F238E27FC236}">
                <a16:creationId xmlns:a16="http://schemas.microsoft.com/office/drawing/2014/main" id="{891DCF27-0F46-4C66-A26A-58FED0EA94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5643" y="4585351"/>
            <a:ext cx="1340082" cy="1357045"/>
          </a:xfrm>
          <a:prstGeom prst="rect">
            <a:avLst/>
          </a:prstGeom>
        </p:spPr>
      </p:pic>
      <p:sp>
        <p:nvSpPr>
          <p:cNvPr id="2" name="Rectangle 1">
            <a:extLst>
              <a:ext uri="{FF2B5EF4-FFF2-40B4-BE49-F238E27FC236}">
                <a16:creationId xmlns:a16="http://schemas.microsoft.com/office/drawing/2014/main" id="{43DF5B53-1C19-F450-A60E-640556F07252}"/>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9C34F7-23F7-FF71-A048-F02ACD713670}"/>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8D78E78-8CA5-61F2-AAFE-C5DD9746CE4E}"/>
              </a:ext>
            </a:extLst>
          </p:cNvPr>
          <p:cNvPicPr>
            <a:picLocks noChangeAspect="1"/>
          </p:cNvPicPr>
          <p:nvPr/>
        </p:nvPicPr>
        <p:blipFill>
          <a:blip r:embed="rId6"/>
          <a:srcRect/>
          <a:stretch/>
        </p:blipFill>
        <p:spPr>
          <a:xfrm>
            <a:off x="9807329" y="6100084"/>
            <a:ext cx="2225233" cy="55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4" name="Picture 4" descr="Logo, company name&#10;&#10;Description automatically generated">
            <a:extLst>
              <a:ext uri="{FF2B5EF4-FFF2-40B4-BE49-F238E27FC236}">
                <a16:creationId xmlns:a16="http://schemas.microsoft.com/office/drawing/2014/main" id="{C5840AD9-94A6-4DB7-B040-D175FB9FFFA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4899" b="4899"/>
          <a:stretch/>
        </p:blipFill>
        <p:spPr>
          <a:xfrm rot="1200000">
            <a:off x="5990672" y="924963"/>
            <a:ext cx="3068761" cy="1850384"/>
          </a:xfrm>
        </p:spPr>
      </p:pic>
      <p:sp>
        <p:nvSpPr>
          <p:cNvPr id="193" name="Google Shape;193;p6"/>
          <p:cNvSpPr/>
          <p:nvPr/>
        </p:nvSpPr>
        <p:spPr>
          <a:xfrm>
            <a:off x="0" y="0"/>
            <a:ext cx="5765800" cy="6858000"/>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nvGrpSpPr>
          <p:cNvPr id="194" name="Google Shape;194;p6"/>
          <p:cNvGrpSpPr/>
          <p:nvPr/>
        </p:nvGrpSpPr>
        <p:grpSpPr>
          <a:xfrm>
            <a:off x="463264" y="696719"/>
            <a:ext cx="4458272" cy="1600438"/>
            <a:chOff x="406400" y="1013961"/>
            <a:chExt cx="4458272" cy="1600438"/>
          </a:xfrm>
        </p:grpSpPr>
        <p:sp>
          <p:nvSpPr>
            <p:cNvPr id="195" name="Google Shape;195;p6"/>
            <p:cNvSpPr txBox="1"/>
            <p:nvPr/>
          </p:nvSpPr>
          <p:spPr>
            <a:xfrm>
              <a:off x="406400" y="1013961"/>
              <a:ext cx="4458272" cy="707846"/>
            </a:xfrm>
            <a:prstGeom prst="rect">
              <a:avLst/>
            </a:prstGeom>
            <a:noFill/>
            <a:ln>
              <a:noFill/>
            </a:ln>
          </p:spPr>
          <p:txBody>
            <a:bodyPr spcFirstLastPara="1" wrap="square" lIns="91425" tIns="45700" rIns="91425" bIns="45700" anchor="t" anchorCtr="0">
              <a:spAutoFit/>
            </a:bodyPr>
            <a:lstStyle/>
            <a:p>
              <a:r>
                <a:rPr lang="en-US" sz="4000" b="1">
                  <a:solidFill>
                    <a:schemeClr val="lt1"/>
                  </a:solidFill>
                  <a:latin typeface="Arimo"/>
                  <a:ea typeface="Arimo"/>
                  <a:cs typeface="Arimo"/>
                  <a:sym typeface="Arimo"/>
                </a:rPr>
                <a:t>DNA / Vibe</a:t>
              </a:r>
              <a:endParaRPr lang="en-US"/>
            </a:p>
          </p:txBody>
        </p:sp>
        <p:sp>
          <p:nvSpPr>
            <p:cNvPr id="196" name="Google Shape;196;p6"/>
            <p:cNvSpPr txBox="1"/>
            <p:nvPr/>
          </p:nvSpPr>
          <p:spPr>
            <a:xfrm>
              <a:off x="596900" y="2337400"/>
              <a:ext cx="154253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1200">
                <a:solidFill>
                  <a:schemeClr val="lt1"/>
                </a:solidFill>
                <a:latin typeface="Open Sans"/>
                <a:ea typeface="Open Sans"/>
                <a:cs typeface="Open Sans"/>
              </a:endParaRPr>
            </a:p>
          </p:txBody>
        </p:sp>
      </p:grpSp>
      <p:sp>
        <p:nvSpPr>
          <p:cNvPr id="197" name="Google Shape;197;p6"/>
          <p:cNvSpPr/>
          <p:nvPr/>
        </p:nvSpPr>
        <p:spPr>
          <a:xfrm>
            <a:off x="463264" y="1763757"/>
            <a:ext cx="4722584" cy="4468875"/>
          </a:xfrm>
          <a:prstGeom prst="rect">
            <a:avLst/>
          </a:prstGeom>
          <a:noFill/>
          <a:ln>
            <a:noFill/>
          </a:ln>
        </p:spPr>
        <p:txBody>
          <a:bodyPr spcFirstLastPara="1" wrap="square" lIns="91425" tIns="45700" rIns="91425" bIns="45700" anchor="t" anchorCtr="0">
            <a:spAutoFit/>
          </a:bodyPr>
          <a:lstStyle/>
          <a:p>
            <a:pPr>
              <a:lnSpc>
                <a:spcPct val="120000"/>
              </a:lnSpc>
              <a:spcBef>
                <a:spcPct val="20000"/>
              </a:spcBef>
            </a:pPr>
            <a:r>
              <a:rPr lang="en-US" sz="1800">
                <a:solidFill>
                  <a:schemeClr val="bg1"/>
                </a:solidFill>
                <a:ea typeface="Open Sans"/>
                <a:sym typeface="Open Sans"/>
              </a:rPr>
              <a:t>What is it? </a:t>
            </a:r>
            <a:endParaRPr lang="en-US" sz="1800">
              <a:solidFill>
                <a:schemeClr val="bg1"/>
              </a:solidFill>
              <a:ea typeface="Open Sans"/>
            </a:endParaRPr>
          </a:p>
          <a:p>
            <a:pPr marL="285750" indent="-285750">
              <a:lnSpc>
                <a:spcPct val="120000"/>
              </a:lnSpc>
              <a:spcBef>
                <a:spcPct val="20000"/>
              </a:spcBef>
              <a:buFont typeface="Arial,Sans-Serif"/>
              <a:buChar char="•"/>
            </a:pPr>
            <a:r>
              <a:rPr lang="en-US" sz="1800">
                <a:solidFill>
                  <a:schemeClr val="bg1"/>
                </a:solidFill>
                <a:ea typeface="Open Sans"/>
                <a:sym typeface="Open Sans"/>
              </a:rPr>
              <a:t>Should never waiver from what it is defined as</a:t>
            </a:r>
            <a:endParaRPr lang="en-US" sz="1800">
              <a:solidFill>
                <a:schemeClr val="bg1"/>
              </a:solidFill>
              <a:ea typeface="Open Sans"/>
            </a:endParaRPr>
          </a:p>
          <a:p>
            <a:pPr marL="285750" indent="-285750">
              <a:lnSpc>
                <a:spcPct val="120000"/>
              </a:lnSpc>
              <a:spcBef>
                <a:spcPct val="20000"/>
              </a:spcBef>
              <a:buFont typeface="Arial,Sans-Serif"/>
              <a:buChar char="•"/>
            </a:pPr>
            <a:r>
              <a:rPr lang="en-US" sz="1800">
                <a:solidFill>
                  <a:schemeClr val="bg1"/>
                </a:solidFill>
                <a:ea typeface="Open Sans"/>
                <a:sym typeface="Open Sans"/>
              </a:rPr>
              <a:t>Think of some popular brands and what they mean to you</a:t>
            </a:r>
            <a:endParaRPr lang="en-US" sz="1800">
              <a:solidFill>
                <a:schemeClr val="bg1"/>
              </a:solidFill>
              <a:ea typeface="Open Sans"/>
            </a:endParaRPr>
          </a:p>
          <a:p>
            <a:pPr marL="285750" indent="-285750">
              <a:lnSpc>
                <a:spcPct val="120000"/>
              </a:lnSpc>
              <a:spcBef>
                <a:spcPct val="20000"/>
              </a:spcBef>
              <a:buFont typeface="Arial,Sans-Serif"/>
              <a:buChar char="•"/>
            </a:pPr>
            <a:r>
              <a:rPr lang="en-US" sz="1800">
                <a:solidFill>
                  <a:schemeClr val="bg1"/>
                </a:solidFill>
                <a:ea typeface="Open Sans"/>
                <a:sym typeface="Open Sans"/>
              </a:rPr>
              <a:t>Should be pervasive throughout the property and all associates know it</a:t>
            </a:r>
            <a:endParaRPr lang="en-US" sz="1800">
              <a:solidFill>
                <a:schemeClr val="bg1"/>
              </a:solidFill>
              <a:ea typeface="Open Sans"/>
            </a:endParaRPr>
          </a:p>
          <a:p>
            <a:pPr marL="285750" indent="-285750">
              <a:lnSpc>
                <a:spcPct val="120000"/>
              </a:lnSpc>
              <a:spcBef>
                <a:spcPct val="20000"/>
              </a:spcBef>
              <a:buFont typeface="Arial,Sans-Serif"/>
              <a:buChar char="•"/>
            </a:pPr>
            <a:r>
              <a:rPr lang="en-US" sz="1800">
                <a:solidFill>
                  <a:schemeClr val="bg1"/>
                </a:solidFill>
                <a:ea typeface="Open Sans"/>
                <a:sym typeface="Open Sans"/>
              </a:rPr>
              <a:t>Must be consistent and intentional, not piecemeal</a:t>
            </a:r>
            <a:endParaRPr lang="en-US" sz="1800">
              <a:solidFill>
                <a:schemeClr val="bg1"/>
              </a:solidFill>
              <a:ea typeface="Open Sans"/>
            </a:endParaRPr>
          </a:p>
          <a:p>
            <a:pPr marL="285750" indent="-285750">
              <a:lnSpc>
                <a:spcPct val="120000"/>
              </a:lnSpc>
              <a:spcBef>
                <a:spcPct val="20000"/>
              </a:spcBef>
              <a:buFont typeface="Arial,Sans-Serif"/>
              <a:buChar char="•"/>
            </a:pPr>
            <a:r>
              <a:rPr lang="en-US" sz="1800">
                <a:solidFill>
                  <a:schemeClr val="bg1"/>
                </a:solidFill>
                <a:ea typeface="Open Sans"/>
                <a:sym typeface="Open Sans"/>
              </a:rPr>
              <a:t>What is your DNA to create and drive your brand identity?</a:t>
            </a:r>
          </a:p>
          <a:p>
            <a:pPr marL="285750" indent="-285750">
              <a:lnSpc>
                <a:spcPct val="120000"/>
              </a:lnSpc>
              <a:spcBef>
                <a:spcPct val="20000"/>
              </a:spcBef>
              <a:buFont typeface="Arial,Sans-Serif"/>
              <a:buChar char="•"/>
            </a:pPr>
            <a:r>
              <a:rPr lang="en-US" sz="1800">
                <a:solidFill>
                  <a:schemeClr val="bg1"/>
                </a:solidFill>
                <a:ea typeface="Open Sans"/>
              </a:rPr>
              <a:t>What happens when it's wrong?</a:t>
            </a:r>
          </a:p>
        </p:txBody>
      </p:sp>
      <p:pic>
        <p:nvPicPr>
          <p:cNvPr id="2" name="Picture 2" descr="Logo, company name&#10;&#10;Description automatically generated">
            <a:extLst>
              <a:ext uri="{FF2B5EF4-FFF2-40B4-BE49-F238E27FC236}">
                <a16:creationId xmlns:a16="http://schemas.microsoft.com/office/drawing/2014/main" id="{5EC63D93-083C-4800-859F-46C469A798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73058" y="1202026"/>
            <a:ext cx="2743200" cy="1681316"/>
          </a:xfrm>
          <a:prstGeom prst="rect">
            <a:avLst/>
          </a:prstGeom>
        </p:spPr>
      </p:pic>
      <p:pic>
        <p:nvPicPr>
          <p:cNvPr id="3" name="Picture 4" descr="A football player throwing a football&#10;&#10;Description automatically generated">
            <a:extLst>
              <a:ext uri="{FF2B5EF4-FFF2-40B4-BE49-F238E27FC236}">
                <a16:creationId xmlns:a16="http://schemas.microsoft.com/office/drawing/2014/main" id="{95048931-17D8-486E-B371-1E2AC8F928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0493" y="3500753"/>
            <a:ext cx="2743200" cy="2730954"/>
          </a:xfrm>
          <a:prstGeom prst="rect">
            <a:avLst/>
          </a:prstGeom>
        </p:spPr>
      </p:pic>
      <p:sp>
        <p:nvSpPr>
          <p:cNvPr id="6" name="Rectangle 5">
            <a:extLst>
              <a:ext uri="{FF2B5EF4-FFF2-40B4-BE49-F238E27FC236}">
                <a16:creationId xmlns:a16="http://schemas.microsoft.com/office/drawing/2014/main" id="{D0BA8803-54C3-1527-E405-1141E53C5D53}"/>
              </a:ext>
            </a:extLst>
          </p:cNvPr>
          <p:cNvSpPr/>
          <p:nvPr/>
        </p:nvSpPr>
        <p:spPr>
          <a:xfrm>
            <a:off x="5782270" y="6338807"/>
            <a:ext cx="4214136" cy="149312"/>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4540E7-C32C-75FE-CA58-5F203478F986}"/>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F9F6D6-8CFA-B5F6-BBED-F1EB27F83A52}"/>
              </a:ext>
            </a:extLst>
          </p:cNvPr>
          <p:cNvSpPr/>
          <p:nvPr/>
        </p:nvSpPr>
        <p:spPr>
          <a:xfrm>
            <a:off x="11065790" y="294468"/>
            <a:ext cx="662946" cy="84664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and white logo&#10;&#10;Description automatically generated">
            <a:extLst>
              <a:ext uri="{FF2B5EF4-FFF2-40B4-BE49-F238E27FC236}">
                <a16:creationId xmlns:a16="http://schemas.microsoft.com/office/drawing/2014/main" id="{C32CC651-06F4-3562-ACD5-BAB1E3DA3C3E}"/>
              </a:ext>
            </a:extLst>
          </p:cNvPr>
          <p:cNvPicPr>
            <a:picLocks noChangeAspect="1"/>
          </p:cNvPicPr>
          <p:nvPr/>
        </p:nvPicPr>
        <p:blipFill>
          <a:blip r:embed="rId6"/>
          <a:stretch>
            <a:fillRect/>
          </a:stretch>
        </p:blipFill>
        <p:spPr>
          <a:xfrm>
            <a:off x="9166303" y="3934894"/>
            <a:ext cx="2743200" cy="1645920"/>
          </a:xfrm>
          <a:prstGeom prst="rect">
            <a:avLst/>
          </a:prstGeom>
        </p:spPr>
      </p:pic>
      <p:pic>
        <p:nvPicPr>
          <p:cNvPr id="5" name="Picture 4">
            <a:extLst>
              <a:ext uri="{FF2B5EF4-FFF2-40B4-BE49-F238E27FC236}">
                <a16:creationId xmlns:a16="http://schemas.microsoft.com/office/drawing/2014/main" id="{8542C337-3237-E9FF-7EC1-0CFA99705926}"/>
              </a:ext>
            </a:extLst>
          </p:cNvPr>
          <p:cNvPicPr>
            <a:picLocks noChangeAspect="1"/>
          </p:cNvPicPr>
          <p:nvPr/>
        </p:nvPicPr>
        <p:blipFill>
          <a:blip r:embed="rId7"/>
          <a:srcRect/>
          <a:stretch/>
        </p:blipFill>
        <p:spPr>
          <a:xfrm>
            <a:off x="9803355" y="6116291"/>
            <a:ext cx="2225233" cy="55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anim calcmode="lin" valueType="num">
                                      <p:cBhvr additive="base">
                                        <p:cTn id="7" dur="500" fill="hold"/>
                                        <p:tgtEl>
                                          <p:spTgt spid="1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anim calcmode="lin" valueType="num">
                                      <p:cBhvr additive="base">
                                        <p:cTn id="11" dur="500" fill="hold"/>
                                        <p:tgtEl>
                                          <p:spTgt spid="19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anim calcmode="lin" valueType="num">
                                      <p:cBhvr additive="base">
                                        <p:cTn id="15" dur="500" fill="hold"/>
                                        <p:tgtEl>
                                          <p:spTgt spid="19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anim calcmode="lin" valueType="num">
                                      <p:cBhvr additive="base">
                                        <p:cTn id="19" dur="500" fill="hold"/>
                                        <p:tgtEl>
                                          <p:spTgt spid="19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7">
                                            <p:txEl>
                                              <p:pRg st="4" end="4"/>
                                            </p:txEl>
                                          </p:spTgt>
                                        </p:tgtEl>
                                        <p:attrNameLst>
                                          <p:attrName>style.visibility</p:attrName>
                                        </p:attrNameLst>
                                      </p:cBhvr>
                                      <p:to>
                                        <p:strVal val="visible"/>
                                      </p:to>
                                    </p:set>
                                    <p:anim calcmode="lin" valueType="num">
                                      <p:cBhvr additive="base">
                                        <p:cTn id="23" dur="500" fill="hold"/>
                                        <p:tgtEl>
                                          <p:spTgt spid="19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7">
                                            <p:txEl>
                                              <p:pRg st="5" end="5"/>
                                            </p:txEl>
                                          </p:spTgt>
                                        </p:tgtEl>
                                        <p:attrNameLst>
                                          <p:attrName>style.visibility</p:attrName>
                                        </p:attrNameLst>
                                      </p:cBhvr>
                                      <p:to>
                                        <p:strVal val="visible"/>
                                      </p:to>
                                    </p:set>
                                    <p:anim calcmode="lin" valueType="num">
                                      <p:cBhvr additive="base">
                                        <p:cTn id="27" dur="500" fill="hold"/>
                                        <p:tgtEl>
                                          <p:spTgt spid="19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7">
                                            <p:txEl>
                                              <p:pRg st="6" end="6"/>
                                            </p:txEl>
                                          </p:spTgt>
                                        </p:tgtEl>
                                        <p:attrNameLst>
                                          <p:attrName>style.visibility</p:attrName>
                                        </p:attrNameLst>
                                      </p:cBhvr>
                                      <p:to>
                                        <p:strVal val="visible"/>
                                      </p:to>
                                    </p:set>
                                    <p:anim calcmode="lin" valueType="num">
                                      <p:cBhvr additive="base">
                                        <p:cTn id="31" dur="500" fill="hold"/>
                                        <p:tgtEl>
                                          <p:spTgt spid="19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98744"/>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a:solidFill>
                <a:schemeClr val="lt1"/>
              </a:solidFill>
              <a:latin typeface="Open Sans"/>
              <a:ea typeface="Open Sans"/>
              <a:cs typeface="Open Sans"/>
              <a:sym typeface="Open Sans"/>
            </a:endParaRPr>
          </a:p>
        </p:txBody>
      </p:sp>
      <p:sp>
        <p:nvSpPr>
          <p:cNvPr id="164" name="Google Shape;164;p4"/>
          <p:cNvSpPr txBox="1"/>
          <p:nvPr/>
        </p:nvSpPr>
        <p:spPr>
          <a:xfrm>
            <a:off x="1129441" y="508485"/>
            <a:ext cx="10549258" cy="707846"/>
          </a:xfrm>
          <a:prstGeom prst="rect">
            <a:avLst/>
          </a:prstGeom>
          <a:noFill/>
          <a:ln>
            <a:noFill/>
          </a:ln>
        </p:spPr>
        <p:txBody>
          <a:bodyPr spcFirstLastPara="1" wrap="square" lIns="91425" tIns="45700" rIns="91425" bIns="45700" anchor="t" anchorCtr="0">
            <a:spAutoFit/>
          </a:bodyPr>
          <a:lstStyle/>
          <a:p>
            <a:r>
              <a:rPr lang="en-US" sz="4000" b="1" dirty="0">
                <a:solidFill>
                  <a:schemeClr val="lt1"/>
                </a:solidFill>
                <a:latin typeface="Arimo"/>
                <a:ea typeface="Arimo"/>
                <a:cs typeface="Arimo"/>
                <a:sym typeface="Arimo"/>
              </a:rPr>
              <a:t>Who is responsible for branding?</a:t>
            </a:r>
            <a:endParaRPr lang="en-US" dirty="0">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1129442" y="1279415"/>
            <a:ext cx="9824976" cy="5539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Everyone!</a:t>
            </a:r>
            <a:endParaRPr lang="en-US"/>
          </a:p>
        </p:txBody>
      </p:sp>
      <p:sp>
        <p:nvSpPr>
          <p:cNvPr id="10" name="Google Shape;164;p4">
            <a:extLst>
              <a:ext uri="{FF2B5EF4-FFF2-40B4-BE49-F238E27FC236}">
                <a16:creationId xmlns:a16="http://schemas.microsoft.com/office/drawing/2014/main" id="{83920D4D-22A0-4828-A09B-9ADAFDAB8834}"/>
              </a:ext>
            </a:extLst>
          </p:cNvPr>
          <p:cNvSpPr txBox="1"/>
          <p:nvPr/>
        </p:nvSpPr>
        <p:spPr>
          <a:xfrm>
            <a:off x="1046314" y="1864720"/>
            <a:ext cx="10549258" cy="707846"/>
          </a:xfrm>
          <a:prstGeom prst="rect">
            <a:avLst/>
          </a:prstGeom>
          <a:noFill/>
          <a:ln>
            <a:noFill/>
          </a:ln>
        </p:spPr>
        <p:txBody>
          <a:bodyPr spcFirstLastPara="1" wrap="square" lIns="91425" tIns="45700" rIns="91425" bIns="45700" anchor="t" anchorCtr="0">
            <a:spAutoFit/>
          </a:bodyPr>
          <a:lstStyle/>
          <a:p>
            <a:r>
              <a:rPr lang="en-US" sz="4000" b="1">
                <a:solidFill>
                  <a:schemeClr val="lt1"/>
                </a:solidFill>
                <a:latin typeface="Arimo"/>
                <a:ea typeface="Arimo"/>
                <a:cs typeface="Arimo"/>
                <a:sym typeface="Arimo"/>
              </a:rPr>
              <a:t>What does branding apply to?</a:t>
            </a:r>
            <a:endParaRPr lang="en-US">
              <a:solidFill>
                <a:schemeClr val="lt1"/>
              </a:solidFill>
            </a:endParaRPr>
          </a:p>
        </p:txBody>
      </p:sp>
      <p:sp>
        <p:nvSpPr>
          <p:cNvPr id="11" name="Google Shape;166;p4">
            <a:extLst>
              <a:ext uri="{FF2B5EF4-FFF2-40B4-BE49-F238E27FC236}">
                <a16:creationId xmlns:a16="http://schemas.microsoft.com/office/drawing/2014/main" id="{335F2147-E936-4896-92D5-BE967C90C431}"/>
              </a:ext>
            </a:extLst>
          </p:cNvPr>
          <p:cNvSpPr/>
          <p:nvPr/>
        </p:nvSpPr>
        <p:spPr>
          <a:xfrm>
            <a:off x="1046314" y="2590055"/>
            <a:ext cx="9824976" cy="5539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a:solidFill>
                  <a:schemeClr val="bg1"/>
                </a:solidFill>
                <a:ea typeface="Open Sans"/>
                <a:sym typeface="Open Sans"/>
              </a:rPr>
              <a:t>Everything!</a:t>
            </a:r>
            <a:endParaRPr lang="en-US">
              <a:solidFill>
                <a:schemeClr val="bg1"/>
              </a:solidFill>
            </a:endParaRPr>
          </a:p>
        </p:txBody>
      </p:sp>
      <p:sp>
        <p:nvSpPr>
          <p:cNvPr id="2" name="Rectangle 1">
            <a:extLst>
              <a:ext uri="{FF2B5EF4-FFF2-40B4-BE49-F238E27FC236}">
                <a16:creationId xmlns:a16="http://schemas.microsoft.com/office/drawing/2014/main" id="{7F356E8C-3EBA-0D16-2FD3-23C771229B2D}"/>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3B0EF4E-8C6C-55E4-1ABD-1E10FA61D868}"/>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462D65-D38B-AD97-5C95-54F731C14197}"/>
              </a:ext>
            </a:extLst>
          </p:cNvPr>
          <p:cNvPicPr>
            <a:picLocks noChangeAspect="1"/>
          </p:cNvPicPr>
          <p:nvPr/>
        </p:nvPicPr>
        <p:blipFill>
          <a:blip r:embed="rId3"/>
          <a:srcRect/>
          <a:stretch/>
        </p:blipFill>
        <p:spPr>
          <a:xfrm>
            <a:off x="9841801" y="6154318"/>
            <a:ext cx="2225233" cy="556308"/>
          </a:xfrm>
          <a:prstGeom prst="rect">
            <a:avLst/>
          </a:prstGeom>
        </p:spPr>
      </p:pic>
    </p:spTree>
    <p:extLst>
      <p:ext uri="{BB962C8B-B14F-4D97-AF65-F5344CB8AC3E}">
        <p14:creationId xmlns:p14="http://schemas.microsoft.com/office/powerpoint/2010/main" val="27512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p:nvPr/>
        </p:nvSpPr>
        <p:spPr>
          <a:xfrm>
            <a:off x="247650" y="0"/>
            <a:ext cx="11696700" cy="5998744"/>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64" name="Google Shape;164;p4"/>
          <p:cNvSpPr txBox="1"/>
          <p:nvPr/>
        </p:nvSpPr>
        <p:spPr>
          <a:xfrm>
            <a:off x="821371" y="198579"/>
            <a:ext cx="10549258" cy="584735"/>
          </a:xfrm>
          <a:prstGeom prst="rect">
            <a:avLst/>
          </a:prstGeom>
          <a:noFill/>
          <a:ln>
            <a:noFill/>
          </a:ln>
        </p:spPr>
        <p:txBody>
          <a:bodyPr spcFirstLastPara="1" wrap="square" lIns="91425" tIns="45700" rIns="91425" bIns="45700" anchor="t" anchorCtr="0">
            <a:spAutoFit/>
          </a:bodyPr>
          <a:lstStyle/>
          <a:p>
            <a:r>
              <a:rPr lang="en-US" sz="3200" b="1">
                <a:solidFill>
                  <a:schemeClr val="lt1"/>
                </a:solidFill>
                <a:latin typeface="Arimo"/>
                <a:ea typeface="Arimo"/>
                <a:cs typeface="Arimo"/>
                <a:sym typeface="Arimo"/>
              </a:rPr>
              <a:t>What should be consistent when using your brand?</a:t>
            </a:r>
            <a:endParaRPr lang="en-US" sz="3600">
              <a:solidFill>
                <a:schemeClr val="lt1"/>
              </a:solidFill>
            </a:endParaRPr>
          </a:p>
        </p:txBody>
      </p:sp>
      <p:sp>
        <p:nvSpPr>
          <p:cNvPr id="19" name="Google Shape;166;p4">
            <a:extLst>
              <a:ext uri="{FF2B5EF4-FFF2-40B4-BE49-F238E27FC236}">
                <a16:creationId xmlns:a16="http://schemas.microsoft.com/office/drawing/2014/main" id="{F5AF0A13-743D-4D38-8849-874694DB95FC}"/>
              </a:ext>
            </a:extLst>
          </p:cNvPr>
          <p:cNvSpPr/>
          <p:nvPr/>
        </p:nvSpPr>
        <p:spPr>
          <a:xfrm>
            <a:off x="821371" y="795133"/>
            <a:ext cx="9824976"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chemeClr val="bg1"/>
                </a:solidFill>
                <a:ea typeface="Open Sans"/>
                <a:sym typeface="Open Sans"/>
              </a:rPr>
              <a:t>Everything!</a:t>
            </a:r>
            <a:endParaRPr lang="en-US" sz="2000" dirty="0">
              <a:solidFill>
                <a:schemeClr val="bg1"/>
              </a:solidFill>
              <a:ea typeface="Open Sans"/>
            </a:endParaRPr>
          </a:p>
          <a:p>
            <a:pPr>
              <a:lnSpc>
                <a:spcPct val="150000"/>
              </a:lnSpc>
            </a:pPr>
            <a:r>
              <a:rPr lang="en-US" sz="2000" dirty="0">
                <a:solidFill>
                  <a:schemeClr val="bg1"/>
                </a:solidFill>
                <a:ea typeface="Open Sans"/>
              </a:rPr>
              <a:t>Fonts, colors, proportions should all be consistent.  i.e. websites</a:t>
            </a:r>
          </a:p>
        </p:txBody>
      </p:sp>
      <p:sp>
        <p:nvSpPr>
          <p:cNvPr id="7" name="Google Shape;164;p4">
            <a:extLst>
              <a:ext uri="{FF2B5EF4-FFF2-40B4-BE49-F238E27FC236}">
                <a16:creationId xmlns:a16="http://schemas.microsoft.com/office/drawing/2014/main" id="{A2C517F4-3849-489D-AA66-F2125368B613}"/>
              </a:ext>
            </a:extLst>
          </p:cNvPr>
          <p:cNvSpPr txBox="1"/>
          <p:nvPr/>
        </p:nvSpPr>
        <p:spPr>
          <a:xfrm>
            <a:off x="822845" y="2022363"/>
            <a:ext cx="10549258" cy="584735"/>
          </a:xfrm>
          <a:prstGeom prst="rect">
            <a:avLst/>
          </a:prstGeom>
          <a:noFill/>
          <a:ln>
            <a:noFill/>
          </a:ln>
        </p:spPr>
        <p:txBody>
          <a:bodyPr spcFirstLastPara="1" wrap="square" lIns="91425" tIns="45700" rIns="91425" bIns="45700" anchor="t" anchorCtr="0">
            <a:spAutoFit/>
          </a:bodyPr>
          <a:lstStyle/>
          <a:p>
            <a:r>
              <a:rPr lang="en-US" sz="3200" b="1">
                <a:solidFill>
                  <a:schemeClr val="lt1"/>
                </a:solidFill>
                <a:latin typeface="Arimo"/>
                <a:ea typeface="Arimo"/>
                <a:cs typeface="Arimo"/>
                <a:sym typeface="Arimo"/>
              </a:rPr>
              <a:t>Why?</a:t>
            </a:r>
            <a:endParaRPr lang="en-US" sz="3600">
              <a:solidFill>
                <a:schemeClr val="lt1"/>
              </a:solidFill>
            </a:endParaRPr>
          </a:p>
        </p:txBody>
      </p:sp>
      <p:sp>
        <p:nvSpPr>
          <p:cNvPr id="6" name="Google Shape;164;p4">
            <a:extLst>
              <a:ext uri="{FF2B5EF4-FFF2-40B4-BE49-F238E27FC236}">
                <a16:creationId xmlns:a16="http://schemas.microsoft.com/office/drawing/2014/main" id="{3159C1FD-5E70-49D1-923D-85EC77D21AF2}"/>
              </a:ext>
            </a:extLst>
          </p:cNvPr>
          <p:cNvSpPr txBox="1"/>
          <p:nvPr/>
        </p:nvSpPr>
        <p:spPr>
          <a:xfrm>
            <a:off x="752756" y="2841832"/>
            <a:ext cx="10549258" cy="7078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a:solidFill>
                  <a:schemeClr val="lt1"/>
                </a:solidFill>
                <a:latin typeface="Arimo"/>
                <a:ea typeface="Arimo"/>
                <a:cs typeface="Arimo"/>
                <a:sym typeface="Arimo"/>
              </a:rPr>
              <a:t>"Everything communicates"</a:t>
            </a:r>
            <a:endParaRPr lang="en-US">
              <a:solidFill>
                <a:schemeClr val="lt1"/>
              </a:solidFill>
            </a:endParaRPr>
          </a:p>
        </p:txBody>
      </p:sp>
      <p:sp>
        <p:nvSpPr>
          <p:cNvPr id="2" name="Rectangle 1">
            <a:extLst>
              <a:ext uri="{FF2B5EF4-FFF2-40B4-BE49-F238E27FC236}">
                <a16:creationId xmlns:a16="http://schemas.microsoft.com/office/drawing/2014/main" id="{912FE9BA-36FB-8CCA-D07E-BF17C0D9A64B}"/>
              </a:ext>
            </a:extLst>
          </p:cNvPr>
          <p:cNvSpPr/>
          <p:nvPr/>
        </p:nvSpPr>
        <p:spPr>
          <a:xfrm>
            <a:off x="340963" y="6338807"/>
            <a:ext cx="9639945" cy="18733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862F90-8172-3CE3-345E-A2F9AB99B2BC}"/>
              </a:ext>
            </a:extLst>
          </p:cNvPr>
          <p:cNvSpPr/>
          <p:nvPr/>
        </p:nvSpPr>
        <p:spPr>
          <a:xfrm>
            <a:off x="9980908" y="6044339"/>
            <a:ext cx="1870129" cy="615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49BB15-83CC-D8B0-B150-3635138E695E}"/>
              </a:ext>
            </a:extLst>
          </p:cNvPr>
          <p:cNvPicPr>
            <a:picLocks noChangeAspect="1"/>
          </p:cNvPicPr>
          <p:nvPr/>
        </p:nvPicPr>
        <p:blipFill>
          <a:blip r:embed="rId3"/>
          <a:srcRect/>
          <a:stretch/>
        </p:blipFill>
        <p:spPr>
          <a:xfrm>
            <a:off x="9803356" y="6162834"/>
            <a:ext cx="2225233" cy="556308"/>
          </a:xfrm>
          <a:prstGeom prst="rect">
            <a:avLst/>
          </a:prstGeom>
        </p:spPr>
      </p:pic>
    </p:spTree>
    <p:extLst>
      <p:ext uri="{BB962C8B-B14F-4D97-AF65-F5344CB8AC3E}">
        <p14:creationId xmlns:p14="http://schemas.microsoft.com/office/powerpoint/2010/main" val="311624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theme/theme1.xml><?xml version="1.0" encoding="utf-8"?>
<a:theme xmlns:a="http://schemas.openxmlformats.org/drawingml/2006/main" name="Office Theme">
  <a:themeElements>
    <a:clrScheme name="Custom 1">
      <a:dk1>
        <a:srgbClr val="073442"/>
      </a:dk1>
      <a:lt1>
        <a:srgbClr val="FEFFFE"/>
      </a:lt1>
      <a:dk2>
        <a:srgbClr val="073442"/>
      </a:dk2>
      <a:lt2>
        <a:srgbClr val="FEFFFE"/>
      </a:lt2>
      <a:accent1>
        <a:srgbClr val="991914"/>
      </a:accent1>
      <a:accent2>
        <a:srgbClr val="DB211F"/>
      </a:accent2>
      <a:accent3>
        <a:srgbClr val="F5F6F5"/>
      </a:accent3>
      <a:accent4>
        <a:srgbClr val="000000"/>
      </a:accent4>
      <a:accent5>
        <a:srgbClr val="5B9BD5"/>
      </a:accent5>
      <a:accent6>
        <a:srgbClr val="040000"/>
      </a:accent6>
      <a:hlink>
        <a:srgbClr val="D7211D"/>
      </a:hlink>
      <a:folHlink>
        <a:srgbClr val="9919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83E66576F62847B8BCA915D55EC6A9" ma:contentTypeVersion="18" ma:contentTypeDescription="Create a new document." ma:contentTypeScope="" ma:versionID="2e34ac1b2f9cfa77a225c31c226f8f87">
  <xsd:schema xmlns:xsd="http://www.w3.org/2001/XMLSchema" xmlns:xs="http://www.w3.org/2001/XMLSchema" xmlns:p="http://schemas.microsoft.com/office/2006/metadata/properties" xmlns:ns2="023c6fc3-295d-4390-86c6-4fa79b5bc5de" xmlns:ns3="cd9cdd75-0d30-43f0-8bb3-2c57c78f3196" targetNamespace="http://schemas.microsoft.com/office/2006/metadata/properties" ma:root="true" ma:fieldsID="0a38007fcde79008968a5ffb4679669e" ns2:_="" ns3:_="">
    <xsd:import namespace="023c6fc3-295d-4390-86c6-4fa79b5bc5de"/>
    <xsd:import namespace="cd9cdd75-0d30-43f0-8bb3-2c57c78f31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c6fc3-295d-4390-86c6-4fa79b5bc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ae67ab-cfce-4f4e-b441-972b872e31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9cdd75-0d30-43f0-8bb3-2c57c78f319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57e5f6c-859e-4eb7-a5d0-f36ff38c7882}" ma:internalName="TaxCatchAll" ma:showField="CatchAllData" ma:web="cd9cdd75-0d30-43f0-8bb3-2c57c78f3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d9cdd75-0d30-43f0-8bb3-2c57c78f3196">
      <UserInfo>
        <DisplayName>Paige Yasenchak</DisplayName>
        <AccountId>100</AccountId>
        <AccountType/>
      </UserInfo>
      <UserInfo>
        <DisplayName>Mayra Blackstone</DisplayName>
        <AccountId>68</AccountId>
        <AccountType/>
      </UserInfo>
      <UserInfo>
        <DisplayName>Lindsay Slater</DisplayName>
        <AccountId>56</AccountId>
        <AccountType/>
      </UserInfo>
      <UserInfo>
        <DisplayName>Mike Harrison</DisplayName>
        <AccountId>19</AccountId>
        <AccountType/>
      </UserInfo>
      <UserInfo>
        <DisplayName>Erin Forrest</DisplayName>
        <AccountId>20</AccountId>
        <AccountType/>
      </UserInfo>
    </SharedWithUsers>
    <lcf76f155ced4ddcb4097134ff3c332f xmlns="023c6fc3-295d-4390-86c6-4fa79b5bc5de">
      <Terms xmlns="http://schemas.microsoft.com/office/infopath/2007/PartnerControls"/>
    </lcf76f155ced4ddcb4097134ff3c332f>
    <TaxCatchAll xmlns="cd9cdd75-0d30-43f0-8bb3-2c57c78f31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41D25-1FF5-4EF9-9345-F49500881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3c6fc3-295d-4390-86c6-4fa79b5bc5de"/>
    <ds:schemaRef ds:uri="cd9cdd75-0d30-43f0-8bb3-2c57c78f3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3CBBB7-5D86-4E4B-9944-ADA834DAB50E}">
  <ds:schemaRefs>
    <ds:schemaRef ds:uri="http://purl.org/dc/dcmitype/"/>
    <ds:schemaRef ds:uri="http://schemas.openxmlformats.org/package/2006/metadata/core-properties"/>
    <ds:schemaRef ds:uri="http://schemas.microsoft.com/office/2006/metadata/properties"/>
    <ds:schemaRef ds:uri="http://purl.org/dc/elements/1.1/"/>
    <ds:schemaRef ds:uri="023c6fc3-295d-4390-86c6-4fa79b5bc5de"/>
    <ds:schemaRef ds:uri="http://schemas.microsoft.com/office/2006/documentManagement/types"/>
    <ds:schemaRef ds:uri="http://schemas.microsoft.com/office/infopath/2007/PartnerControls"/>
    <ds:schemaRef ds:uri="cd9cdd75-0d30-43f0-8bb3-2c57c78f3196"/>
    <ds:schemaRef ds:uri="http://www.w3.org/XML/1998/namespace"/>
    <ds:schemaRef ds:uri="http://purl.org/dc/terms/"/>
  </ds:schemaRefs>
</ds:datastoreItem>
</file>

<file path=customXml/itemProps3.xml><?xml version="1.0" encoding="utf-8"?>
<ds:datastoreItem xmlns:ds="http://schemas.openxmlformats.org/officeDocument/2006/customXml" ds:itemID="{68ACBBD7-618D-4CC1-AC8A-CD13D8187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10294</TotalTime>
  <Words>1099</Words>
  <Application>Microsoft Office PowerPoint</Application>
  <PresentationFormat>Widescreen</PresentationFormat>
  <Paragraphs>133</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Arial,Sans-Serif</vt:lpstr>
      <vt:lpstr>Arimo</vt:lpstr>
      <vt:lpstr>Open Sans</vt:lpstr>
      <vt:lpstr>YACkoM60Ufo 0</vt:lpstr>
      <vt:lpstr>Calibri</vt:lpstr>
      <vt:lpstr>Arial</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Mike Harrison</cp:lastModifiedBy>
  <cp:revision>105</cp:revision>
  <dcterms:created xsi:type="dcterms:W3CDTF">2020-06-24T09:40:49Z</dcterms:created>
  <dcterms:modified xsi:type="dcterms:W3CDTF">2024-05-07T21:44:33Z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0x0101002E83E66576F62847B8BCA915D55EC6A9</vt:lpwstr>
  </property>
  <property fmtid="{D5CDD505-2E9C-101B-9397-08002B2CF9AE}" pid="3" name="MediaServiceImageTags">
    <vt:lpwstr/>
  </property>
</Properties>
</file>