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3"/>
  </p:notesMasterIdLst>
  <p:sldIdLst>
    <p:sldId id="300" r:id="rId5"/>
    <p:sldId id="329" r:id="rId6"/>
    <p:sldId id="301" r:id="rId7"/>
    <p:sldId id="321" r:id="rId8"/>
    <p:sldId id="324" r:id="rId9"/>
    <p:sldId id="303" r:id="rId10"/>
    <p:sldId id="306" r:id="rId11"/>
    <p:sldId id="307" r:id="rId12"/>
    <p:sldId id="304" r:id="rId13"/>
    <p:sldId id="322" r:id="rId14"/>
    <p:sldId id="326" r:id="rId15"/>
    <p:sldId id="308" r:id="rId16"/>
    <p:sldId id="309" r:id="rId17"/>
    <p:sldId id="327" r:id="rId18"/>
    <p:sldId id="325" r:id="rId19"/>
    <p:sldId id="328" r:id="rId20"/>
    <p:sldId id="313" r:id="rId21"/>
    <p:sldId id="320" r:id="rId22"/>
  </p:sldIdLst>
  <p:sldSz cx="12192000" cy="6858000"/>
  <p:notesSz cx="6858000" cy="9144000"/>
  <p:embeddedFontLst>
    <p:embeddedFont>
      <p:font typeface="Arimo" panose="020B0604020202020204" charset="0"/>
      <p:regular r:id="rId24"/>
      <p:bold r:id="rId25"/>
      <p:italic r:id="rId26"/>
      <p:boldItalic r:id="rId27"/>
    </p:embeddedFont>
    <p:embeddedFont>
      <p:font typeface="Franklin Gothic Demi Cond" panose="020B0706030402020204" pitchFamily="34" charset="0"/>
      <p:regular r:id="rId28"/>
    </p:embeddedFont>
    <p:embeddedFont>
      <p:font typeface="Open Sans" panose="020B0606030504020204" pitchFamily="34" charset="0"/>
      <p:regular r:id="rId29"/>
      <p:bold r:id="rId30"/>
      <p:italic r:id="rId31"/>
      <p:boldItalic r:id="rId32"/>
    </p:embeddedFont>
    <p:embeddedFont>
      <p:font typeface="Oswald" panose="00000500000000000000" pitchFamily="2" charset="0"/>
      <p:regular r:id="rId33"/>
      <p:bold r:id="rId34"/>
    </p:embeddedFont>
    <p:embeddedFont>
      <p:font typeface="Roboto" panose="02000000000000000000" pitchFamily="2" charset="0"/>
      <p:regular r:id="rId35"/>
      <p:bold r:id="rId36"/>
      <p:italic r:id="rId37"/>
      <p:boldItalic r:id="rId38"/>
    </p:embeddedFont>
    <p:embeddedFont>
      <p:font typeface="Segoe UI" panose="020B0502040204020203" pitchFamily="34" charset="0"/>
      <p:regular r:id="rId39"/>
      <p:bold r:id="rId40"/>
      <p:italic r:id="rId41"/>
      <p:boldItalic r:id="rId42"/>
    </p:embeddedFont>
    <p:embeddedFont>
      <p:font typeface="Times" panose="02020603050405020304" pitchFamily="18"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iMbcDGQ0l8tkUM7dnj2LhM193+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34C"/>
    <a:srgbClr val="457B9D"/>
    <a:srgbClr val="B2D0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A87D92-FC17-4285-9FAB-B0F987CEB462}" v="1" dt="2024-06-08T22:45:19.553"/>
    <p1510:client id="{FF4ED4A8-E40B-AFB8-9D3E-EACB3BEF9ED7}" v="3" dt="2024-06-10T19:53:43.2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422" y="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7.xml"/><Relationship Id="rId34" Type="http://schemas.openxmlformats.org/officeDocument/2006/relationships/font" Target="fonts/font11.fntdata"/><Relationship Id="rId42" Type="http://schemas.openxmlformats.org/officeDocument/2006/relationships/font" Target="fonts/font19.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6.fntdata"/><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4" Type="http://schemas.openxmlformats.org/officeDocument/2006/relationships/font" Target="fonts/font21.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20" Type="http://schemas.openxmlformats.org/officeDocument/2006/relationships/slide" Target="slides/slide16.xml"/><Relationship Id="rId41" Type="http://schemas.openxmlformats.org/officeDocument/2006/relationships/font" Target="fonts/font18.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harrison" userId="72b00903f9d274dd" providerId="LiveId" clId="{37A87D92-FC17-4285-9FAB-B0F987CEB462}"/>
    <pc:docChg chg="undo custSel modSld">
      <pc:chgData name="michael harrison" userId="72b00903f9d274dd" providerId="LiveId" clId="{37A87D92-FC17-4285-9FAB-B0F987CEB462}" dt="2024-06-08T22:43:52.772" v="30" actId="14100"/>
      <pc:docMkLst>
        <pc:docMk/>
      </pc:docMkLst>
      <pc:sldChg chg="modSp mod">
        <pc:chgData name="michael harrison" userId="72b00903f9d274dd" providerId="LiveId" clId="{37A87D92-FC17-4285-9FAB-B0F987CEB462}" dt="2024-06-08T22:42:43.956" v="3" actId="1076"/>
        <pc:sldMkLst>
          <pc:docMk/>
          <pc:sldMk cId="2221480966" sldId="309"/>
        </pc:sldMkLst>
        <pc:spChg chg="mod">
          <ac:chgData name="michael harrison" userId="72b00903f9d274dd" providerId="LiveId" clId="{37A87D92-FC17-4285-9FAB-B0F987CEB462}" dt="2024-06-08T22:42:25.792" v="1" actId="1076"/>
          <ac:spMkLst>
            <pc:docMk/>
            <pc:sldMk cId="2221480966" sldId="309"/>
            <ac:spMk id="6" creationId="{AE27C156-EA56-4133-584F-C197098C6EE7}"/>
          </ac:spMkLst>
        </pc:spChg>
        <pc:picChg chg="mod">
          <ac:chgData name="michael harrison" userId="72b00903f9d274dd" providerId="LiveId" clId="{37A87D92-FC17-4285-9FAB-B0F987CEB462}" dt="2024-06-08T22:42:43.956" v="3" actId="1076"/>
          <ac:picMkLst>
            <pc:docMk/>
            <pc:sldMk cId="2221480966" sldId="309"/>
            <ac:picMk id="5" creationId="{92B171F6-3951-55A1-2F5D-78BED9D10C50}"/>
          </ac:picMkLst>
        </pc:picChg>
      </pc:sldChg>
      <pc:sldChg chg="modSp mod">
        <pc:chgData name="michael harrison" userId="72b00903f9d274dd" providerId="LiveId" clId="{37A87D92-FC17-4285-9FAB-B0F987CEB462}" dt="2024-06-08T22:43:01.749" v="20" actId="20577"/>
        <pc:sldMkLst>
          <pc:docMk/>
          <pc:sldMk cId="970481468" sldId="327"/>
        </pc:sldMkLst>
        <pc:spChg chg="mod">
          <ac:chgData name="michael harrison" userId="72b00903f9d274dd" providerId="LiveId" clId="{37A87D92-FC17-4285-9FAB-B0F987CEB462}" dt="2024-06-08T22:43:01.749" v="20" actId="20577"/>
          <ac:spMkLst>
            <pc:docMk/>
            <pc:sldMk cId="970481468" sldId="327"/>
            <ac:spMk id="7" creationId="{FF944601-CE65-9372-A679-13A8404313A8}"/>
          </ac:spMkLst>
        </pc:spChg>
      </pc:sldChg>
      <pc:sldChg chg="modSp mod">
        <pc:chgData name="michael harrison" userId="72b00903f9d274dd" providerId="LiveId" clId="{37A87D92-FC17-4285-9FAB-B0F987CEB462}" dt="2024-06-08T22:43:52.772" v="30" actId="14100"/>
        <pc:sldMkLst>
          <pc:docMk/>
          <pc:sldMk cId="401165196" sldId="328"/>
        </pc:sldMkLst>
        <pc:spChg chg="mod">
          <ac:chgData name="michael harrison" userId="72b00903f9d274dd" providerId="LiveId" clId="{37A87D92-FC17-4285-9FAB-B0F987CEB462}" dt="2024-06-08T22:43:52.772" v="30" actId="14100"/>
          <ac:spMkLst>
            <pc:docMk/>
            <pc:sldMk cId="401165196" sldId="328"/>
            <ac:spMk id="5" creationId="{F4211485-24E3-FEC7-12C6-4FC222E63301}"/>
          </ac:spMkLst>
        </pc:spChg>
        <pc:spChg chg="mod">
          <ac:chgData name="michael harrison" userId="72b00903f9d274dd" providerId="LiveId" clId="{37A87D92-FC17-4285-9FAB-B0F987CEB462}" dt="2024-06-08T22:43:34.193" v="26" actId="1076"/>
          <ac:spMkLst>
            <pc:docMk/>
            <pc:sldMk cId="401165196" sldId="328"/>
            <ac:spMk id="10" creationId="{06008126-41E7-D656-28A3-FCD34730683B}"/>
          </ac:spMkLst>
        </pc:spChg>
      </pc:sldChg>
    </pc:docChg>
  </pc:docChgLst>
  <pc:docChgLst>
    <pc:chgData name="Lindsay Slater" userId="S::lslater@crrhospitality.com::e5f0bf71-e3e0-4e84-ba67-4c0096aaa573" providerId="AD" clId="Web-{FF4ED4A8-E40B-AFB8-9D3E-EACB3BEF9ED7}"/>
    <pc:docChg chg="modSld">
      <pc:chgData name="Lindsay Slater" userId="S::lslater@crrhospitality.com::e5f0bf71-e3e0-4e84-ba67-4c0096aaa573" providerId="AD" clId="Web-{FF4ED4A8-E40B-AFB8-9D3E-EACB3BEF9ED7}" dt="2024-06-10T19:53:43.215" v="1" actId="1076"/>
      <pc:docMkLst>
        <pc:docMk/>
      </pc:docMkLst>
      <pc:sldChg chg="addSp modSp">
        <pc:chgData name="Lindsay Slater" userId="S::lslater@crrhospitality.com::e5f0bf71-e3e0-4e84-ba67-4c0096aaa573" providerId="AD" clId="Web-{FF4ED4A8-E40B-AFB8-9D3E-EACB3BEF9ED7}" dt="2024-06-10T19:53:43.215" v="1" actId="1076"/>
        <pc:sldMkLst>
          <pc:docMk/>
          <pc:sldMk cId="2554044379" sldId="313"/>
        </pc:sldMkLst>
        <pc:picChg chg="add mod">
          <ac:chgData name="Lindsay Slater" userId="S::lslater@crrhospitality.com::e5f0bf71-e3e0-4e84-ba67-4c0096aaa573" providerId="AD" clId="Web-{FF4ED4A8-E40B-AFB8-9D3E-EACB3BEF9ED7}" dt="2024-06-10T19:53:43.215" v="1" actId="1076"/>
          <ac:picMkLst>
            <pc:docMk/>
            <pc:sldMk cId="2554044379" sldId="313"/>
            <ac:picMk id="2" creationId="{99E9A099-17A8-178D-2F40-55AA0801995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2BA3B2-D7DC-A74E-81E9-1A64F8F39F17}" type="slidenum">
              <a:rPr lang="en-US" smtClean="0"/>
              <a:t>1</a:t>
            </a:fld>
            <a:endParaRPr lang="en-US" dirty="0"/>
          </a:p>
        </p:txBody>
      </p:sp>
    </p:spTree>
    <p:extLst>
      <p:ext uri="{BB962C8B-B14F-4D97-AF65-F5344CB8AC3E}">
        <p14:creationId xmlns:p14="http://schemas.microsoft.com/office/powerpoint/2010/main" val="3475246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6589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5 why's of Washington monument.  Don’t just settle for an answer or assume you know.  Involve others in the hunt for the answer.</a:t>
            </a:r>
          </a:p>
          <a:p>
            <a:pPr marL="0" indent="0">
              <a:buNone/>
            </a:pPr>
            <a:r>
              <a:rPr lang="en-US" dirty="0"/>
              <a:t>Be curious</a:t>
            </a:r>
          </a:p>
          <a:p>
            <a:endParaRPr lang="en-US" dirty="0"/>
          </a:p>
        </p:txBody>
      </p:sp>
    </p:spTree>
    <p:extLst>
      <p:ext uri="{BB962C8B-B14F-4D97-AF65-F5344CB8AC3E}">
        <p14:creationId xmlns:p14="http://schemas.microsoft.com/office/powerpoint/2010/main" val="2182471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defRPr/>
            </a:pPr>
            <a:r>
              <a:rPr lang="en-US" sz="1100" dirty="0">
                <a:solidFill>
                  <a:srgbClr val="212529"/>
                </a:solidFill>
                <a:latin typeface="Roboto"/>
                <a:ea typeface="Calibri" panose="020F0502020204030204" pitchFamily="34" charset="0"/>
              </a:rPr>
              <a:t>Most important thing is to do it, schedule yourself a reminder in outlook.  Remember everyone is different – do some general things, and some individual things.</a:t>
            </a:r>
          </a:p>
          <a:p>
            <a:pPr marL="0" marR="0" lvl="0" indent="0" algn="l" defTabSz="914400">
              <a:lnSpc>
                <a:spcPct val="100000"/>
              </a:lnSpc>
              <a:spcBef>
                <a:spcPts val="0"/>
              </a:spcBef>
              <a:spcAft>
                <a:spcPts val="0"/>
              </a:spcAft>
              <a:buSzPts val="1100"/>
              <a:buNone/>
              <a:tabLst/>
              <a:defRPr/>
            </a:pPr>
            <a:r>
              <a:rPr lang="en-US" sz="1100" dirty="0">
                <a:solidFill>
                  <a:srgbClr val="212529"/>
                </a:solidFill>
                <a:effectLst/>
                <a:latin typeface="Roboto"/>
                <a:ea typeface="Calibri" panose="020F0502020204030204" pitchFamily="34" charset="0"/>
              </a:rPr>
              <a:t>Managers should undertake regular employee satisfaction audits to determine employees’ views. Generally, some of the things that motivate staff include autonomy, recognition, opportunities for achievement, career advancement, participation, and having interesting and worthwhile work.</a:t>
            </a:r>
            <a:endParaRPr lang="en-US" dirty="0">
              <a:latin typeface="Roboto"/>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dirty="0">
                <a:solidFill>
                  <a:srgbClr val="212529"/>
                </a:solidFill>
                <a:effectLst/>
                <a:latin typeface="Roboto"/>
                <a:ea typeface="Calibri" panose="020F0502020204030204" pitchFamily="34" charset="0"/>
              </a:rPr>
              <a:t>A formal suggestion scheme should be implemented to encourage and reward staff who suggest ways to improve work methods and</a:t>
            </a:r>
            <a:br>
              <a:rPr lang="en-US" sz="1100" dirty="0">
                <a:effectLst/>
                <a:latin typeface="Roboto" panose="02000000000000000000" pitchFamily="2" charset="0"/>
                <a:ea typeface="Calibri" panose="020F0502020204030204" pitchFamily="34" charset="0"/>
              </a:rPr>
            </a:br>
            <a:r>
              <a:rPr lang="en-US" sz="1100" dirty="0">
                <a:solidFill>
                  <a:srgbClr val="212529"/>
                </a:solidFill>
                <a:effectLst/>
                <a:latin typeface="Roboto"/>
                <a:ea typeface="Calibri" panose="020F0502020204030204" pitchFamily="34" charset="0"/>
              </a:rPr>
              <a:t>operations. It is important employees feel that their views are valued and recognized by management and that they are making a worthwhile contribution to the company’s success.</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dirty="0">
                <a:solidFill>
                  <a:srgbClr val="212529"/>
                </a:solidFill>
                <a:effectLst/>
                <a:latin typeface="Roboto"/>
                <a:ea typeface="Calibri" panose="020F0502020204030204" pitchFamily="34" charset="0"/>
              </a:rPr>
              <a:t>Employees have interests and responsibilities outside of work. As a manager, it is important to help staff achieve a healthy work-life balance to help them avoid situations where they become unduly stressed or burnout.</a:t>
            </a:r>
            <a:endParaRPr lang="en-US" sz="1100" dirty="0">
              <a:effectLst/>
              <a:latin typeface="Roboto"/>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dirty="0">
                <a:solidFill>
                  <a:srgbClr val="212529"/>
                </a:solidFill>
                <a:effectLst/>
                <a:latin typeface="Roboto"/>
                <a:ea typeface="Calibri" panose="020F0502020204030204" pitchFamily="34" charset="0"/>
              </a:rPr>
              <a:t>Managers should communicate the importance the work employees do for the organization. Employees’ motivation will be increased if they perceive their work as making a significant contribution to the objectives of the organization.</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dirty="0">
                <a:solidFill>
                  <a:srgbClr val="212529"/>
                </a:solidFill>
                <a:effectLst/>
                <a:latin typeface="Roboto"/>
                <a:ea typeface="Calibri" panose="020F0502020204030204" pitchFamily="34" charset="0"/>
              </a:rPr>
              <a:t>Goals should be specific, realistic, measurable, and challenging.</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dirty="0">
                <a:solidFill>
                  <a:srgbClr val="212529"/>
                </a:solidFill>
                <a:effectLst/>
                <a:latin typeface="Roboto"/>
                <a:ea typeface="Calibri" panose="020F0502020204030204" pitchFamily="34" charset="0"/>
              </a:rPr>
              <a:t>Recognize when employees have done well and thank them for their work. Give credit as soon as possible, after the event deserving praise, for immediate impact. When showing appreciation, you should specifically describe the desired behavior, state why the desired behavior was helpful and express sincere thanks.  </a:t>
            </a:r>
            <a:endParaRPr lang="en-US" sz="1100" dirty="0">
              <a:effectLst/>
              <a:latin typeface="Roboto"/>
              <a:ea typeface="Calibri" panose="020F0502020204030204" pitchFamily="34" charset="0"/>
              <a:cs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988352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549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0325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1161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2BA3B2-D7DC-A74E-81E9-1A64F8F39F17}" type="slidenum">
              <a:rPr lang="en-US" smtClean="0"/>
              <a:t>17</a:t>
            </a:fld>
            <a:endParaRPr lang="en-US" dirty="0"/>
          </a:p>
        </p:txBody>
      </p:sp>
    </p:spTree>
    <p:extLst>
      <p:ext uri="{BB962C8B-B14F-4D97-AF65-F5344CB8AC3E}">
        <p14:creationId xmlns:p14="http://schemas.microsoft.com/office/powerpoint/2010/main" val="1443859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2BA3B2-D7DC-A74E-81E9-1A64F8F39F17}" type="slidenum">
              <a:rPr lang="en-US" smtClean="0"/>
              <a:t>18</a:t>
            </a:fld>
            <a:endParaRPr lang="en-US" dirty="0"/>
          </a:p>
        </p:txBody>
      </p:sp>
    </p:spTree>
    <p:extLst>
      <p:ext uri="{BB962C8B-B14F-4D97-AF65-F5344CB8AC3E}">
        <p14:creationId xmlns:p14="http://schemas.microsoft.com/office/powerpoint/2010/main" val="4152276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8879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There are many, many competencies that are important to focus on when speaking about management skills.  Could argue some are more important than others, this list is not all encompassing.</a:t>
            </a:r>
          </a:p>
          <a:p>
            <a:pPr marL="0" indent="0">
              <a:buNone/>
            </a:pPr>
            <a:r>
              <a:rPr lang="en-US" dirty="0"/>
              <a:t>I.e. of course you need to have financial acumen and the ability to drive successful and profitable business results.  But that is kind of the barrier to entry and should be a given.  It's like stating that a cashier must have good cash handling skills.  Today we will focus on some of the other soft skills and competencies that help separate great leaders from just good leaders.</a:t>
            </a:r>
          </a:p>
          <a:p>
            <a:endParaRPr lang="en-US" dirty="0"/>
          </a:p>
        </p:txBody>
      </p:sp>
    </p:spTree>
    <p:extLst>
      <p:ext uri="{BB962C8B-B14F-4D97-AF65-F5344CB8AC3E}">
        <p14:creationId xmlns:p14="http://schemas.microsoft.com/office/powerpoint/2010/main" val="1843916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What kinds of communication are there?</a:t>
            </a:r>
          </a:p>
          <a:p>
            <a:pPr marL="0" indent="0">
              <a:buNone/>
            </a:pPr>
            <a:r>
              <a:rPr lang="en-US" dirty="0"/>
              <a:t>Why is it important to recognize each one? Have done over 75 associate opinion surveys and in 90% of them, communication is always lowest scoring category.</a:t>
            </a:r>
          </a:p>
          <a:p>
            <a:pPr marL="0" indent="0">
              <a:buNone/>
            </a:pPr>
            <a:r>
              <a:rPr lang="en-US" dirty="0"/>
              <a:t>Only 7% of communication is verbal</a:t>
            </a:r>
          </a:p>
          <a:p>
            <a:pPr marL="0" indent="0">
              <a:buNone/>
            </a:pPr>
            <a:r>
              <a:rPr lang="en-US" dirty="0"/>
              <a:t>Need to be effective at all kinds – which do you use the most? Be aware, and be aware how you come across, ask for feedback.</a:t>
            </a:r>
          </a:p>
          <a:p>
            <a:pPr marL="0" indent="0">
              <a:buNone/>
            </a:pPr>
            <a:r>
              <a:rPr lang="en-US" dirty="0"/>
              <a:t>Need all associates aligned</a:t>
            </a:r>
          </a:p>
          <a:p>
            <a:endParaRPr lang="en-US" dirty="0"/>
          </a:p>
        </p:txBody>
      </p:sp>
    </p:spTree>
    <p:extLst>
      <p:ext uri="{BB962C8B-B14F-4D97-AF65-F5344CB8AC3E}">
        <p14:creationId xmlns:p14="http://schemas.microsoft.com/office/powerpoint/2010/main" val="2770610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Understand where you are in stages of team development.</a:t>
            </a:r>
          </a:p>
          <a:p>
            <a:pPr marL="0" indent="0">
              <a:buNone/>
            </a:pPr>
            <a:r>
              <a:rPr lang="en-US" dirty="0"/>
              <a:t>Can search for forming/storming/norming/Performing online, or can reach out directly to me and I can give you more info.  Conduct the exercise with your team</a:t>
            </a:r>
          </a:p>
          <a:p>
            <a:endParaRPr lang="en-US" dirty="0"/>
          </a:p>
        </p:txBody>
      </p:sp>
    </p:spTree>
    <p:extLst>
      <p:ext uri="{BB962C8B-B14F-4D97-AF65-F5344CB8AC3E}">
        <p14:creationId xmlns:p14="http://schemas.microsoft.com/office/powerpoint/2010/main" val="1504787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Calibri"/>
                <a:cs typeface="Calibri"/>
              </a:rPr>
              <a:t>Decision making is tough. Sometimes we have tendency to delay a tough decision, put it off, ask someone else, etc...</a:t>
            </a:r>
          </a:p>
          <a:p>
            <a:endParaRPr lang="en-US" dirty="0"/>
          </a:p>
        </p:txBody>
      </p:sp>
    </p:spTree>
    <p:extLst>
      <p:ext uri="{BB962C8B-B14F-4D97-AF65-F5344CB8AC3E}">
        <p14:creationId xmlns:p14="http://schemas.microsoft.com/office/powerpoint/2010/main" val="3306315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t>How is your judgement?  Your boss/owner/associate wants to have confidence and trust in you to make good decisions.  How do you do that? How do you communicate it.</a:t>
            </a:r>
          </a:p>
          <a:p>
            <a:pPr>
              <a:buNone/>
            </a:pPr>
            <a:r>
              <a:rPr lang="en-US" dirty="0"/>
              <a:t>Have confidence, use experience, be consistent, rely on your values and intuition, and data.</a:t>
            </a:r>
          </a:p>
          <a:p>
            <a:pPr>
              <a:buNone/>
            </a:pPr>
            <a:r>
              <a:rPr lang="en-US" dirty="0"/>
              <a:t>Sometimes making a bad decision is better than making no decision at all, provides learning opportunities and coaching.</a:t>
            </a:r>
          </a:p>
          <a:p>
            <a:endParaRPr lang="en-US" dirty="0"/>
          </a:p>
        </p:txBody>
      </p:sp>
    </p:spTree>
    <p:extLst>
      <p:ext uri="{BB962C8B-B14F-4D97-AF65-F5344CB8AC3E}">
        <p14:creationId xmlns:p14="http://schemas.microsoft.com/office/powerpoint/2010/main" val="937379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Delegation is one of the hardest skills to learn, and one of the most important.</a:t>
            </a:r>
          </a:p>
          <a:p>
            <a:pPr marL="0" indent="0">
              <a:buNone/>
            </a:pPr>
            <a:r>
              <a:rPr lang="en-US" dirty="0"/>
              <a:t>Why do we delegate?  It frees up time for us, and helps develop our team at the same time.  You don’t always have to be the decision maker, makes the overall business stronger.</a:t>
            </a:r>
          </a:p>
          <a:p>
            <a:pPr marL="0" indent="0">
              <a:buNone/>
            </a:pPr>
            <a:r>
              <a:rPr lang="en-US" dirty="0"/>
              <a:t>Steps of delegation</a:t>
            </a:r>
          </a:p>
          <a:p>
            <a:pPr marL="0" indent="0">
              <a:buNone/>
            </a:pPr>
            <a:r>
              <a:rPr lang="en-US" dirty="0"/>
              <a:t>Why is it so hard?</a:t>
            </a:r>
          </a:p>
          <a:p>
            <a:pPr marL="0" indent="0">
              <a:buNone/>
            </a:pPr>
            <a:r>
              <a:rPr lang="en-US" dirty="0"/>
              <a:t>Do you have to be the one to code invoices every week, or can you train someone else? If you are spending 2 hours/week X 50 weeks = 100 saved hours or two whole weeks of time back</a:t>
            </a:r>
          </a:p>
          <a:p>
            <a:endParaRPr lang="en-US" dirty="0"/>
          </a:p>
        </p:txBody>
      </p:sp>
    </p:spTree>
    <p:extLst>
      <p:ext uri="{BB962C8B-B14F-4D97-AF65-F5344CB8AC3E}">
        <p14:creationId xmlns:p14="http://schemas.microsoft.com/office/powerpoint/2010/main" val="3644259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7777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65BFD-BBE7-6D4E-88DD-03773F71A240}"/>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6016D64-5ED4-9445-8A2F-D7AE40E96F26}"/>
              </a:ext>
            </a:extLst>
          </p:cNvPr>
          <p:cNvSpPr>
            <a:spLocks noGrp="1"/>
          </p:cNvSpPr>
          <p:nvPr>
            <p:ph type="subTitle" idx="1" hasCustomPrompt="1"/>
          </p:nvPr>
        </p:nvSpPr>
        <p:spPr>
          <a:xfrm>
            <a:off x="1524000" y="3602038"/>
            <a:ext cx="9144000" cy="1655762"/>
          </a:xfrm>
        </p:spPr>
        <p:txBody>
          <a:bodyPr/>
          <a:lstStyle>
            <a:lvl1pPr marL="0" indent="0" algn="ctr">
              <a:buNone/>
              <a:defRPr sz="2400" spc="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55585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F5A6-7E01-6740-8CAC-D80B309E67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B11CAE-3E86-254A-B678-2421D27676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EE6132-B26B-9D4E-8BD3-5E88332C0FB3}"/>
              </a:ext>
            </a:extLst>
          </p:cNvPr>
          <p:cNvSpPr>
            <a:spLocks noGrp="1"/>
          </p:cNvSpPr>
          <p:nvPr>
            <p:ph type="dt" sz="half" idx="10"/>
          </p:nvPr>
        </p:nvSpPr>
        <p:spPr>
          <a:xfrm>
            <a:off x="838200" y="6356350"/>
            <a:ext cx="2743200" cy="365125"/>
          </a:xfrm>
          <a:prstGeom prst="rect">
            <a:avLst/>
          </a:prstGeom>
        </p:spPr>
        <p:txBody>
          <a:bodyPr/>
          <a:lstStyle/>
          <a:p>
            <a:fld id="{8E071F33-28D9-F14F-92FF-960D0D0CB9D5}" type="datetimeFigureOut">
              <a:rPr lang="en-US" smtClean="0"/>
              <a:t>6/10/2024</a:t>
            </a:fld>
            <a:endParaRPr lang="en-US" dirty="0"/>
          </a:p>
        </p:txBody>
      </p:sp>
      <p:sp>
        <p:nvSpPr>
          <p:cNvPr id="5" name="Footer Placeholder 4">
            <a:extLst>
              <a:ext uri="{FF2B5EF4-FFF2-40B4-BE49-F238E27FC236}">
                <a16:creationId xmlns:a16="http://schemas.microsoft.com/office/drawing/2014/main" id="{37297D9D-3786-F047-9A62-B09D8A9029F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2EF23B9-5C27-EB47-914F-07B6C12E329E}"/>
              </a:ext>
            </a:extLst>
          </p:cNvPr>
          <p:cNvSpPr>
            <a:spLocks noGrp="1"/>
          </p:cNvSpPr>
          <p:nvPr>
            <p:ph type="sldNum" sz="quarter" idx="12"/>
          </p:nvPr>
        </p:nvSpPr>
        <p:spPr>
          <a:xfrm>
            <a:off x="8610600" y="6356350"/>
            <a:ext cx="2743200" cy="365125"/>
          </a:xfrm>
          <a:prstGeom prst="rect">
            <a:avLst/>
          </a:prstGeom>
        </p:spPr>
        <p:txBody>
          <a:bodyPr/>
          <a:lstStyle/>
          <a:p>
            <a:fld id="{189248B4-D5FF-2341-884B-040B921C97C9}" type="slidenum">
              <a:rPr lang="en-US" smtClean="0"/>
              <a:t>‹#›</a:t>
            </a:fld>
            <a:endParaRPr lang="en-US" dirty="0"/>
          </a:p>
        </p:txBody>
      </p:sp>
    </p:spTree>
    <p:extLst>
      <p:ext uri="{BB962C8B-B14F-4D97-AF65-F5344CB8AC3E}">
        <p14:creationId xmlns:p14="http://schemas.microsoft.com/office/powerpoint/2010/main" val="18951001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5C3C1D-A0CC-3243-9CF2-E46634CC43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CFA7ED-3271-484E-BCC3-344B069A1F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522DF7-4B2F-2F4C-B5A7-43551CA3698E}"/>
              </a:ext>
            </a:extLst>
          </p:cNvPr>
          <p:cNvSpPr>
            <a:spLocks noGrp="1"/>
          </p:cNvSpPr>
          <p:nvPr>
            <p:ph type="dt" sz="half" idx="10"/>
          </p:nvPr>
        </p:nvSpPr>
        <p:spPr>
          <a:xfrm>
            <a:off x="838200" y="6356350"/>
            <a:ext cx="2743200" cy="365125"/>
          </a:xfrm>
          <a:prstGeom prst="rect">
            <a:avLst/>
          </a:prstGeom>
        </p:spPr>
        <p:txBody>
          <a:bodyPr/>
          <a:lstStyle/>
          <a:p>
            <a:fld id="{8E071F33-28D9-F14F-92FF-960D0D0CB9D5}" type="datetimeFigureOut">
              <a:rPr lang="en-US" smtClean="0"/>
              <a:t>6/10/2024</a:t>
            </a:fld>
            <a:endParaRPr lang="en-US" dirty="0"/>
          </a:p>
        </p:txBody>
      </p:sp>
      <p:sp>
        <p:nvSpPr>
          <p:cNvPr id="5" name="Footer Placeholder 4">
            <a:extLst>
              <a:ext uri="{FF2B5EF4-FFF2-40B4-BE49-F238E27FC236}">
                <a16:creationId xmlns:a16="http://schemas.microsoft.com/office/drawing/2014/main" id="{D9B7E52C-1210-8A46-8E97-D767B0D0F57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3BD69EB-A8BF-9B4C-B820-D24FED5B65D9}"/>
              </a:ext>
            </a:extLst>
          </p:cNvPr>
          <p:cNvSpPr>
            <a:spLocks noGrp="1"/>
          </p:cNvSpPr>
          <p:nvPr>
            <p:ph type="sldNum" sz="quarter" idx="12"/>
          </p:nvPr>
        </p:nvSpPr>
        <p:spPr>
          <a:xfrm>
            <a:off x="8610600" y="6356350"/>
            <a:ext cx="2743200" cy="365125"/>
          </a:xfrm>
          <a:prstGeom prst="rect">
            <a:avLst/>
          </a:prstGeom>
        </p:spPr>
        <p:txBody>
          <a:bodyPr/>
          <a:lstStyle/>
          <a:p>
            <a:fld id="{189248B4-D5FF-2341-884B-040B921C97C9}" type="slidenum">
              <a:rPr lang="en-US" smtClean="0"/>
              <a:t>‹#›</a:t>
            </a:fld>
            <a:endParaRPr lang="en-US" dirty="0"/>
          </a:p>
        </p:txBody>
      </p:sp>
    </p:spTree>
    <p:extLst>
      <p:ext uri="{BB962C8B-B14F-4D97-AF65-F5344CB8AC3E}">
        <p14:creationId xmlns:p14="http://schemas.microsoft.com/office/powerpoint/2010/main" val="3046817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E9988-30B3-CC4B-993A-E313707EB9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A03DC6-D149-6F45-A8FF-9194A8A4EB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B5DDAA-129E-A74B-ACD0-3E650791373E}"/>
              </a:ext>
            </a:extLst>
          </p:cNvPr>
          <p:cNvSpPr>
            <a:spLocks noGrp="1"/>
          </p:cNvSpPr>
          <p:nvPr>
            <p:ph type="dt" sz="half" idx="10"/>
          </p:nvPr>
        </p:nvSpPr>
        <p:spPr>
          <a:xfrm>
            <a:off x="838200" y="6356350"/>
            <a:ext cx="2743200" cy="365125"/>
          </a:xfrm>
          <a:prstGeom prst="rect">
            <a:avLst/>
          </a:prstGeom>
        </p:spPr>
        <p:txBody>
          <a:bodyPr/>
          <a:lstStyle/>
          <a:p>
            <a:fld id="{8E071F33-28D9-F14F-92FF-960D0D0CB9D5}" type="datetimeFigureOut">
              <a:rPr lang="en-US" smtClean="0"/>
              <a:t>6/10/2024</a:t>
            </a:fld>
            <a:endParaRPr lang="en-US" dirty="0"/>
          </a:p>
        </p:txBody>
      </p:sp>
      <p:sp>
        <p:nvSpPr>
          <p:cNvPr id="5" name="Footer Placeholder 4">
            <a:extLst>
              <a:ext uri="{FF2B5EF4-FFF2-40B4-BE49-F238E27FC236}">
                <a16:creationId xmlns:a16="http://schemas.microsoft.com/office/drawing/2014/main" id="{35119C09-2CE5-3D47-A96F-61D633B674A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4D1667B-BEB4-734E-A278-8FC213D77C66}"/>
              </a:ext>
            </a:extLst>
          </p:cNvPr>
          <p:cNvSpPr>
            <a:spLocks noGrp="1"/>
          </p:cNvSpPr>
          <p:nvPr>
            <p:ph type="sldNum" sz="quarter" idx="12"/>
          </p:nvPr>
        </p:nvSpPr>
        <p:spPr>
          <a:xfrm>
            <a:off x="8610600" y="6356350"/>
            <a:ext cx="2743200" cy="365125"/>
          </a:xfrm>
          <a:prstGeom prst="rect">
            <a:avLst/>
          </a:prstGeom>
        </p:spPr>
        <p:txBody>
          <a:bodyPr/>
          <a:lstStyle/>
          <a:p>
            <a:fld id="{189248B4-D5FF-2341-884B-040B921C97C9}" type="slidenum">
              <a:rPr lang="en-US" smtClean="0"/>
              <a:t>‹#›</a:t>
            </a:fld>
            <a:endParaRPr lang="en-US" dirty="0"/>
          </a:p>
        </p:txBody>
      </p:sp>
    </p:spTree>
    <p:extLst>
      <p:ext uri="{BB962C8B-B14F-4D97-AF65-F5344CB8AC3E}">
        <p14:creationId xmlns:p14="http://schemas.microsoft.com/office/powerpoint/2010/main" val="26606911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0AEF-54B5-494A-8F4C-97742E3672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B1F429-B3F0-2643-AE4C-15FD19FF16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C2A350-1D9A-C041-904D-29322F972E44}"/>
              </a:ext>
            </a:extLst>
          </p:cNvPr>
          <p:cNvSpPr>
            <a:spLocks noGrp="1"/>
          </p:cNvSpPr>
          <p:nvPr>
            <p:ph type="dt" sz="half" idx="10"/>
          </p:nvPr>
        </p:nvSpPr>
        <p:spPr>
          <a:xfrm>
            <a:off x="838200" y="6356350"/>
            <a:ext cx="2743200" cy="365125"/>
          </a:xfrm>
          <a:prstGeom prst="rect">
            <a:avLst/>
          </a:prstGeom>
        </p:spPr>
        <p:txBody>
          <a:bodyPr/>
          <a:lstStyle/>
          <a:p>
            <a:fld id="{8E071F33-28D9-F14F-92FF-960D0D0CB9D5}" type="datetimeFigureOut">
              <a:rPr lang="en-US" smtClean="0"/>
              <a:t>6/10/2024</a:t>
            </a:fld>
            <a:endParaRPr lang="en-US" dirty="0"/>
          </a:p>
        </p:txBody>
      </p:sp>
      <p:sp>
        <p:nvSpPr>
          <p:cNvPr id="5" name="Footer Placeholder 4">
            <a:extLst>
              <a:ext uri="{FF2B5EF4-FFF2-40B4-BE49-F238E27FC236}">
                <a16:creationId xmlns:a16="http://schemas.microsoft.com/office/drawing/2014/main" id="{ED11904F-5261-8A4E-967F-4BA299AED8E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DA5069E-1EE1-0B4D-89C3-847CD22BBDF5}"/>
              </a:ext>
            </a:extLst>
          </p:cNvPr>
          <p:cNvSpPr>
            <a:spLocks noGrp="1"/>
          </p:cNvSpPr>
          <p:nvPr>
            <p:ph type="sldNum" sz="quarter" idx="12"/>
          </p:nvPr>
        </p:nvSpPr>
        <p:spPr>
          <a:xfrm>
            <a:off x="8610600" y="6356350"/>
            <a:ext cx="2743200" cy="365125"/>
          </a:xfrm>
          <a:prstGeom prst="rect">
            <a:avLst/>
          </a:prstGeom>
        </p:spPr>
        <p:txBody>
          <a:bodyPr/>
          <a:lstStyle/>
          <a:p>
            <a:fld id="{189248B4-D5FF-2341-884B-040B921C97C9}" type="slidenum">
              <a:rPr lang="en-US" smtClean="0"/>
              <a:t>‹#›</a:t>
            </a:fld>
            <a:endParaRPr lang="en-US" dirty="0"/>
          </a:p>
        </p:txBody>
      </p:sp>
    </p:spTree>
    <p:extLst>
      <p:ext uri="{BB962C8B-B14F-4D97-AF65-F5344CB8AC3E}">
        <p14:creationId xmlns:p14="http://schemas.microsoft.com/office/powerpoint/2010/main" val="20684739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08C2-F2B8-2846-BA7B-E2476AE975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A1B25-10E1-3749-A06C-47C40F710D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E4FBB0-7323-4D40-992B-4E6CF34355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5BE6D9-1C26-8740-A5A9-05E0D38C257A}"/>
              </a:ext>
            </a:extLst>
          </p:cNvPr>
          <p:cNvSpPr>
            <a:spLocks noGrp="1"/>
          </p:cNvSpPr>
          <p:nvPr>
            <p:ph type="dt" sz="half" idx="10"/>
          </p:nvPr>
        </p:nvSpPr>
        <p:spPr>
          <a:xfrm>
            <a:off x="838200" y="6356350"/>
            <a:ext cx="2743200" cy="365125"/>
          </a:xfrm>
          <a:prstGeom prst="rect">
            <a:avLst/>
          </a:prstGeom>
        </p:spPr>
        <p:txBody>
          <a:bodyPr/>
          <a:lstStyle/>
          <a:p>
            <a:fld id="{8E071F33-28D9-F14F-92FF-960D0D0CB9D5}" type="datetimeFigureOut">
              <a:rPr lang="en-US" smtClean="0"/>
              <a:t>6/10/2024</a:t>
            </a:fld>
            <a:endParaRPr lang="en-US" dirty="0"/>
          </a:p>
        </p:txBody>
      </p:sp>
      <p:sp>
        <p:nvSpPr>
          <p:cNvPr id="6" name="Footer Placeholder 5">
            <a:extLst>
              <a:ext uri="{FF2B5EF4-FFF2-40B4-BE49-F238E27FC236}">
                <a16:creationId xmlns:a16="http://schemas.microsoft.com/office/drawing/2014/main" id="{9863DF8A-2AB8-6541-808A-29EAC7F629B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EDFCECB-AF3F-674F-948A-4CD91FB0F01F}"/>
              </a:ext>
            </a:extLst>
          </p:cNvPr>
          <p:cNvSpPr>
            <a:spLocks noGrp="1"/>
          </p:cNvSpPr>
          <p:nvPr>
            <p:ph type="sldNum" sz="quarter" idx="12"/>
          </p:nvPr>
        </p:nvSpPr>
        <p:spPr>
          <a:xfrm>
            <a:off x="8610600" y="6356350"/>
            <a:ext cx="2743200" cy="365125"/>
          </a:xfrm>
          <a:prstGeom prst="rect">
            <a:avLst/>
          </a:prstGeom>
        </p:spPr>
        <p:txBody>
          <a:bodyPr/>
          <a:lstStyle/>
          <a:p>
            <a:fld id="{189248B4-D5FF-2341-884B-040B921C97C9}" type="slidenum">
              <a:rPr lang="en-US" smtClean="0"/>
              <a:t>‹#›</a:t>
            </a:fld>
            <a:endParaRPr lang="en-US" dirty="0"/>
          </a:p>
        </p:txBody>
      </p:sp>
    </p:spTree>
    <p:extLst>
      <p:ext uri="{BB962C8B-B14F-4D97-AF65-F5344CB8AC3E}">
        <p14:creationId xmlns:p14="http://schemas.microsoft.com/office/powerpoint/2010/main" val="2508675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1F592-2B60-8144-A3AA-8CDA3477A3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EAB500-9BC7-BE43-9482-4811279F84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DA42D8-DB6B-4445-A0A1-28D56ABAD9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73A3C5-3F19-B748-BC96-B01BF3E938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32A3E0-2CD1-AD43-B84C-3CDB391B38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BD0093-3BBE-E649-B3A1-918AE59455F8}"/>
              </a:ext>
            </a:extLst>
          </p:cNvPr>
          <p:cNvSpPr>
            <a:spLocks noGrp="1"/>
          </p:cNvSpPr>
          <p:nvPr>
            <p:ph type="dt" sz="half" idx="10"/>
          </p:nvPr>
        </p:nvSpPr>
        <p:spPr>
          <a:xfrm>
            <a:off x="838200" y="6356350"/>
            <a:ext cx="2743200" cy="365125"/>
          </a:xfrm>
          <a:prstGeom prst="rect">
            <a:avLst/>
          </a:prstGeom>
        </p:spPr>
        <p:txBody>
          <a:bodyPr/>
          <a:lstStyle/>
          <a:p>
            <a:fld id="{8E071F33-28D9-F14F-92FF-960D0D0CB9D5}" type="datetimeFigureOut">
              <a:rPr lang="en-US" smtClean="0"/>
              <a:t>6/10/2024</a:t>
            </a:fld>
            <a:endParaRPr lang="en-US" dirty="0"/>
          </a:p>
        </p:txBody>
      </p:sp>
      <p:sp>
        <p:nvSpPr>
          <p:cNvPr id="8" name="Footer Placeholder 7">
            <a:extLst>
              <a:ext uri="{FF2B5EF4-FFF2-40B4-BE49-F238E27FC236}">
                <a16:creationId xmlns:a16="http://schemas.microsoft.com/office/drawing/2014/main" id="{F102F54E-36C2-254B-AD16-7783CF2F9C3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042DEC70-4F6E-AD44-95D6-35866A7C1610}"/>
              </a:ext>
            </a:extLst>
          </p:cNvPr>
          <p:cNvSpPr>
            <a:spLocks noGrp="1"/>
          </p:cNvSpPr>
          <p:nvPr>
            <p:ph type="sldNum" sz="quarter" idx="12"/>
          </p:nvPr>
        </p:nvSpPr>
        <p:spPr>
          <a:xfrm>
            <a:off x="8610600" y="6356350"/>
            <a:ext cx="2743200" cy="365125"/>
          </a:xfrm>
          <a:prstGeom prst="rect">
            <a:avLst/>
          </a:prstGeom>
        </p:spPr>
        <p:txBody>
          <a:bodyPr/>
          <a:lstStyle/>
          <a:p>
            <a:fld id="{189248B4-D5FF-2341-884B-040B921C97C9}" type="slidenum">
              <a:rPr lang="en-US" smtClean="0"/>
              <a:t>‹#›</a:t>
            </a:fld>
            <a:endParaRPr lang="en-US" dirty="0"/>
          </a:p>
        </p:txBody>
      </p:sp>
    </p:spTree>
    <p:extLst>
      <p:ext uri="{BB962C8B-B14F-4D97-AF65-F5344CB8AC3E}">
        <p14:creationId xmlns:p14="http://schemas.microsoft.com/office/powerpoint/2010/main" val="113694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60E9B-260F-E341-AEC5-62A4138781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C1F1E1-E2E0-E946-A044-3667BBA5A149}"/>
              </a:ext>
            </a:extLst>
          </p:cNvPr>
          <p:cNvSpPr>
            <a:spLocks noGrp="1"/>
          </p:cNvSpPr>
          <p:nvPr>
            <p:ph type="dt" sz="half" idx="10"/>
          </p:nvPr>
        </p:nvSpPr>
        <p:spPr>
          <a:xfrm>
            <a:off x="838200" y="6356350"/>
            <a:ext cx="2743200" cy="365125"/>
          </a:xfrm>
          <a:prstGeom prst="rect">
            <a:avLst/>
          </a:prstGeom>
        </p:spPr>
        <p:txBody>
          <a:bodyPr/>
          <a:lstStyle/>
          <a:p>
            <a:fld id="{8E071F33-28D9-F14F-92FF-960D0D0CB9D5}" type="datetimeFigureOut">
              <a:rPr lang="en-US" smtClean="0"/>
              <a:t>6/10/2024</a:t>
            </a:fld>
            <a:endParaRPr lang="en-US" dirty="0"/>
          </a:p>
        </p:txBody>
      </p:sp>
      <p:sp>
        <p:nvSpPr>
          <p:cNvPr id="4" name="Footer Placeholder 3">
            <a:extLst>
              <a:ext uri="{FF2B5EF4-FFF2-40B4-BE49-F238E27FC236}">
                <a16:creationId xmlns:a16="http://schemas.microsoft.com/office/drawing/2014/main" id="{3A2AE937-A9D4-E74B-9001-71D4DDEEAAF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074FB0EA-C8B2-124C-B9DC-825AF7254458}"/>
              </a:ext>
            </a:extLst>
          </p:cNvPr>
          <p:cNvSpPr>
            <a:spLocks noGrp="1"/>
          </p:cNvSpPr>
          <p:nvPr>
            <p:ph type="sldNum" sz="quarter" idx="12"/>
          </p:nvPr>
        </p:nvSpPr>
        <p:spPr>
          <a:xfrm>
            <a:off x="8610600" y="6356350"/>
            <a:ext cx="2743200" cy="365125"/>
          </a:xfrm>
          <a:prstGeom prst="rect">
            <a:avLst/>
          </a:prstGeom>
        </p:spPr>
        <p:txBody>
          <a:bodyPr/>
          <a:lstStyle/>
          <a:p>
            <a:fld id="{189248B4-D5FF-2341-884B-040B921C97C9}" type="slidenum">
              <a:rPr lang="en-US" smtClean="0"/>
              <a:t>‹#›</a:t>
            </a:fld>
            <a:endParaRPr lang="en-US" dirty="0"/>
          </a:p>
        </p:txBody>
      </p:sp>
    </p:spTree>
    <p:extLst>
      <p:ext uri="{BB962C8B-B14F-4D97-AF65-F5344CB8AC3E}">
        <p14:creationId xmlns:p14="http://schemas.microsoft.com/office/powerpoint/2010/main" val="4199068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743357-6AFA-024E-847C-3663D6D48A91}"/>
              </a:ext>
            </a:extLst>
          </p:cNvPr>
          <p:cNvSpPr>
            <a:spLocks noGrp="1"/>
          </p:cNvSpPr>
          <p:nvPr>
            <p:ph type="dt" sz="half" idx="10"/>
          </p:nvPr>
        </p:nvSpPr>
        <p:spPr>
          <a:xfrm>
            <a:off x="838200" y="6356350"/>
            <a:ext cx="2743200" cy="365125"/>
          </a:xfrm>
          <a:prstGeom prst="rect">
            <a:avLst/>
          </a:prstGeom>
        </p:spPr>
        <p:txBody>
          <a:bodyPr/>
          <a:lstStyle/>
          <a:p>
            <a:fld id="{8E071F33-28D9-F14F-92FF-960D0D0CB9D5}" type="datetimeFigureOut">
              <a:rPr lang="en-US" smtClean="0"/>
              <a:t>6/10/2024</a:t>
            </a:fld>
            <a:endParaRPr lang="en-US" dirty="0"/>
          </a:p>
        </p:txBody>
      </p:sp>
      <p:sp>
        <p:nvSpPr>
          <p:cNvPr id="3" name="Footer Placeholder 2">
            <a:extLst>
              <a:ext uri="{FF2B5EF4-FFF2-40B4-BE49-F238E27FC236}">
                <a16:creationId xmlns:a16="http://schemas.microsoft.com/office/drawing/2014/main" id="{1198DFBF-4CEE-F440-BC78-F3583F85EE2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1AA6E5C-37EF-344E-8C11-B7A0FAF3DF50}"/>
              </a:ext>
            </a:extLst>
          </p:cNvPr>
          <p:cNvSpPr>
            <a:spLocks noGrp="1"/>
          </p:cNvSpPr>
          <p:nvPr>
            <p:ph type="sldNum" sz="quarter" idx="12"/>
          </p:nvPr>
        </p:nvSpPr>
        <p:spPr>
          <a:xfrm>
            <a:off x="8610600" y="6356350"/>
            <a:ext cx="2743200" cy="365125"/>
          </a:xfrm>
          <a:prstGeom prst="rect">
            <a:avLst/>
          </a:prstGeom>
        </p:spPr>
        <p:txBody>
          <a:bodyPr/>
          <a:lstStyle/>
          <a:p>
            <a:fld id="{189248B4-D5FF-2341-884B-040B921C97C9}" type="slidenum">
              <a:rPr lang="en-US" smtClean="0"/>
              <a:t>‹#›</a:t>
            </a:fld>
            <a:endParaRPr lang="en-US" dirty="0"/>
          </a:p>
        </p:txBody>
      </p:sp>
    </p:spTree>
    <p:extLst>
      <p:ext uri="{BB962C8B-B14F-4D97-AF65-F5344CB8AC3E}">
        <p14:creationId xmlns:p14="http://schemas.microsoft.com/office/powerpoint/2010/main" val="144103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C9D56-A10A-1C40-A1EA-BAE5163BB8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874F2B-6165-FF4A-9EBD-6DB0AFF4C2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167958-541C-934A-9A90-B2FA6BD14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E23AC4-D520-B44F-A250-EA113C0592B1}"/>
              </a:ext>
            </a:extLst>
          </p:cNvPr>
          <p:cNvSpPr>
            <a:spLocks noGrp="1"/>
          </p:cNvSpPr>
          <p:nvPr>
            <p:ph type="dt" sz="half" idx="10"/>
          </p:nvPr>
        </p:nvSpPr>
        <p:spPr>
          <a:xfrm>
            <a:off x="838200" y="6356350"/>
            <a:ext cx="2743200" cy="365125"/>
          </a:xfrm>
          <a:prstGeom prst="rect">
            <a:avLst/>
          </a:prstGeom>
        </p:spPr>
        <p:txBody>
          <a:bodyPr/>
          <a:lstStyle/>
          <a:p>
            <a:fld id="{8E071F33-28D9-F14F-92FF-960D0D0CB9D5}" type="datetimeFigureOut">
              <a:rPr lang="en-US" smtClean="0"/>
              <a:t>6/10/2024</a:t>
            </a:fld>
            <a:endParaRPr lang="en-US" dirty="0"/>
          </a:p>
        </p:txBody>
      </p:sp>
      <p:sp>
        <p:nvSpPr>
          <p:cNvPr id="6" name="Footer Placeholder 5">
            <a:extLst>
              <a:ext uri="{FF2B5EF4-FFF2-40B4-BE49-F238E27FC236}">
                <a16:creationId xmlns:a16="http://schemas.microsoft.com/office/drawing/2014/main" id="{9222CF30-27D3-5946-BF92-B0D06481347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BB3002E9-3F1F-B844-8577-588DFF90C68F}"/>
              </a:ext>
            </a:extLst>
          </p:cNvPr>
          <p:cNvSpPr>
            <a:spLocks noGrp="1"/>
          </p:cNvSpPr>
          <p:nvPr>
            <p:ph type="sldNum" sz="quarter" idx="12"/>
          </p:nvPr>
        </p:nvSpPr>
        <p:spPr>
          <a:xfrm>
            <a:off x="8610600" y="6356350"/>
            <a:ext cx="2743200" cy="365125"/>
          </a:xfrm>
          <a:prstGeom prst="rect">
            <a:avLst/>
          </a:prstGeom>
        </p:spPr>
        <p:txBody>
          <a:bodyPr/>
          <a:lstStyle/>
          <a:p>
            <a:fld id="{189248B4-D5FF-2341-884B-040B921C97C9}" type="slidenum">
              <a:rPr lang="en-US" smtClean="0"/>
              <a:t>‹#›</a:t>
            </a:fld>
            <a:endParaRPr lang="en-US" dirty="0"/>
          </a:p>
        </p:txBody>
      </p:sp>
    </p:spTree>
    <p:extLst>
      <p:ext uri="{BB962C8B-B14F-4D97-AF65-F5344CB8AC3E}">
        <p14:creationId xmlns:p14="http://schemas.microsoft.com/office/powerpoint/2010/main" val="3289737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34764-2E26-6541-9B3D-CD404D8DD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84B8CC-677D-AA45-8DC6-1E5C3040F0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71878B4-7954-404F-8819-776478596A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203641-49E3-3E44-825B-52F29BBCB307}"/>
              </a:ext>
            </a:extLst>
          </p:cNvPr>
          <p:cNvSpPr>
            <a:spLocks noGrp="1"/>
          </p:cNvSpPr>
          <p:nvPr>
            <p:ph type="dt" sz="half" idx="10"/>
          </p:nvPr>
        </p:nvSpPr>
        <p:spPr>
          <a:xfrm>
            <a:off x="838200" y="6356350"/>
            <a:ext cx="2743200" cy="365125"/>
          </a:xfrm>
          <a:prstGeom prst="rect">
            <a:avLst/>
          </a:prstGeom>
        </p:spPr>
        <p:txBody>
          <a:bodyPr/>
          <a:lstStyle/>
          <a:p>
            <a:fld id="{8E071F33-28D9-F14F-92FF-960D0D0CB9D5}" type="datetimeFigureOut">
              <a:rPr lang="en-US" smtClean="0"/>
              <a:t>6/10/2024</a:t>
            </a:fld>
            <a:endParaRPr lang="en-US" dirty="0"/>
          </a:p>
        </p:txBody>
      </p:sp>
      <p:sp>
        <p:nvSpPr>
          <p:cNvPr id="6" name="Footer Placeholder 5">
            <a:extLst>
              <a:ext uri="{FF2B5EF4-FFF2-40B4-BE49-F238E27FC236}">
                <a16:creationId xmlns:a16="http://schemas.microsoft.com/office/drawing/2014/main" id="{35BFA903-29E0-A64D-9439-CAA487E400A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F54335A-2E18-0546-B437-3884DC6AC1F5}"/>
              </a:ext>
            </a:extLst>
          </p:cNvPr>
          <p:cNvSpPr>
            <a:spLocks noGrp="1"/>
          </p:cNvSpPr>
          <p:nvPr>
            <p:ph type="sldNum" sz="quarter" idx="12"/>
          </p:nvPr>
        </p:nvSpPr>
        <p:spPr>
          <a:xfrm>
            <a:off x="8610600" y="6356350"/>
            <a:ext cx="2743200" cy="365125"/>
          </a:xfrm>
          <a:prstGeom prst="rect">
            <a:avLst/>
          </a:prstGeom>
        </p:spPr>
        <p:txBody>
          <a:bodyPr/>
          <a:lstStyle/>
          <a:p>
            <a:fld id="{189248B4-D5FF-2341-884B-040B921C97C9}" type="slidenum">
              <a:rPr lang="en-US" smtClean="0"/>
              <a:t>‹#›</a:t>
            </a:fld>
            <a:endParaRPr lang="en-US" dirty="0"/>
          </a:p>
        </p:txBody>
      </p:sp>
    </p:spTree>
    <p:extLst>
      <p:ext uri="{BB962C8B-B14F-4D97-AF65-F5344CB8AC3E}">
        <p14:creationId xmlns:p14="http://schemas.microsoft.com/office/powerpoint/2010/main" val="3315250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F2EDCB-36C0-A345-801B-C0201BA5AE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51735E3-CB16-1B46-8AB2-C18B58FB3C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4175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b="1" i="0" kern="1200" spc="300">
          <a:solidFill>
            <a:schemeClr val="tx1"/>
          </a:solidFill>
          <a:latin typeface="Franklin Gothic Demi Cond"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hyperlink" Target="mailto:mharrison@crrhospitality.com"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www.linkedin.com/in/mike-harrison-89063a7/"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Google Shape;112;p1">
            <a:extLst>
              <a:ext uri="{FF2B5EF4-FFF2-40B4-BE49-F238E27FC236}">
                <a16:creationId xmlns:a16="http://schemas.microsoft.com/office/drawing/2014/main" id="{9B8188DE-B4D7-3D97-EBF0-9904063B3502}"/>
              </a:ext>
            </a:extLst>
          </p:cNvPr>
          <p:cNvSpPr/>
          <p:nvPr/>
        </p:nvSpPr>
        <p:spPr>
          <a:xfrm>
            <a:off x="8277307" y="5109932"/>
            <a:ext cx="3657608" cy="1619628"/>
          </a:xfrm>
          <a:prstGeom prst="rect">
            <a:avLst/>
          </a:prstGeom>
          <a:solidFill>
            <a:schemeClr val="lt1">
              <a:alpha val="68627"/>
            </a:schemeClr>
          </a:solidFill>
          <a:ln w="254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sp>
        <p:nvSpPr>
          <p:cNvPr id="2" name="Google Shape;112;p1">
            <a:extLst>
              <a:ext uri="{FF2B5EF4-FFF2-40B4-BE49-F238E27FC236}">
                <a16:creationId xmlns:a16="http://schemas.microsoft.com/office/drawing/2014/main" id="{86A0ECCC-2280-8BA6-94C6-572929F88A01}"/>
              </a:ext>
            </a:extLst>
          </p:cNvPr>
          <p:cNvSpPr/>
          <p:nvPr/>
        </p:nvSpPr>
        <p:spPr>
          <a:xfrm>
            <a:off x="45716" y="5640230"/>
            <a:ext cx="5377073" cy="1089330"/>
          </a:xfrm>
          <a:prstGeom prst="rect">
            <a:avLst/>
          </a:prstGeom>
          <a:solidFill>
            <a:schemeClr val="lt1">
              <a:alpha val="68627"/>
            </a:schemeClr>
          </a:solidFill>
          <a:ln w="254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sp>
        <p:nvSpPr>
          <p:cNvPr id="8" name="Google Shape;112;p1">
            <a:extLst>
              <a:ext uri="{FF2B5EF4-FFF2-40B4-BE49-F238E27FC236}">
                <a16:creationId xmlns:a16="http://schemas.microsoft.com/office/drawing/2014/main" id="{78F71831-DDE7-DCCB-4F14-AB2D10C8E97E}"/>
              </a:ext>
            </a:extLst>
          </p:cNvPr>
          <p:cNvSpPr/>
          <p:nvPr/>
        </p:nvSpPr>
        <p:spPr>
          <a:xfrm>
            <a:off x="2128053" y="1143588"/>
            <a:ext cx="8213681" cy="908049"/>
          </a:xfrm>
          <a:prstGeom prst="rect">
            <a:avLst/>
          </a:prstGeom>
          <a:solidFill>
            <a:schemeClr val="lt1">
              <a:alpha val="68627"/>
            </a:schemeClr>
          </a:solidFill>
          <a:ln w="254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sp>
        <p:nvSpPr>
          <p:cNvPr id="5" name="Title 4">
            <a:extLst>
              <a:ext uri="{FF2B5EF4-FFF2-40B4-BE49-F238E27FC236}">
                <a16:creationId xmlns:a16="http://schemas.microsoft.com/office/drawing/2014/main" id="{864693B5-A8EE-4A20-42DE-1928F78F3874}"/>
              </a:ext>
            </a:extLst>
          </p:cNvPr>
          <p:cNvSpPr>
            <a:spLocks noGrp="1"/>
          </p:cNvSpPr>
          <p:nvPr>
            <p:ph type="ctrTitle"/>
          </p:nvPr>
        </p:nvSpPr>
        <p:spPr>
          <a:xfrm>
            <a:off x="1685679" y="1119534"/>
            <a:ext cx="9144000" cy="908050"/>
          </a:xfrm>
        </p:spPr>
        <p:txBody>
          <a:bodyPr>
            <a:normAutofit fontScale="90000"/>
          </a:bodyPr>
          <a:lstStyle/>
          <a:p>
            <a:r>
              <a:rPr lang="en-US" dirty="0">
                <a:latin typeface="Oswald" panose="00000500000000000000" pitchFamily="2" charset="0"/>
              </a:rPr>
              <a:t>Great Management Skills!</a:t>
            </a:r>
          </a:p>
        </p:txBody>
      </p:sp>
      <p:pic>
        <p:nvPicPr>
          <p:cNvPr id="14" name="Picture 13" descr="A logo with trees and text&#10;&#10;Description automatically generated">
            <a:extLst>
              <a:ext uri="{FF2B5EF4-FFF2-40B4-BE49-F238E27FC236}">
                <a16:creationId xmlns:a16="http://schemas.microsoft.com/office/drawing/2014/main" id="{E314150D-B2D2-25A9-AC77-810D191D95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7308" y="4937756"/>
            <a:ext cx="3657607" cy="1920244"/>
          </a:xfrm>
          <a:prstGeom prst="rect">
            <a:avLst/>
          </a:prstGeom>
        </p:spPr>
      </p:pic>
      <p:pic>
        <p:nvPicPr>
          <p:cNvPr id="16" name="Picture 15" descr="Blue text on a black background&#10;&#10;Description automatically generated">
            <a:extLst>
              <a:ext uri="{FF2B5EF4-FFF2-40B4-BE49-F238E27FC236}">
                <a16:creationId xmlns:a16="http://schemas.microsoft.com/office/drawing/2014/main" id="{C50823FB-F9C4-02A7-B9F0-774C7D133C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6783" y="5720492"/>
            <a:ext cx="5124446" cy="928806"/>
          </a:xfrm>
          <a:prstGeom prst="rect">
            <a:avLst/>
          </a:prstGeom>
        </p:spPr>
      </p:pic>
    </p:spTree>
    <p:extLst>
      <p:ext uri="{BB962C8B-B14F-4D97-AF65-F5344CB8AC3E}">
        <p14:creationId xmlns:p14="http://schemas.microsoft.com/office/powerpoint/2010/main" val="23719299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18C4E13-2960-BB45-B65B-E5BD8870BDE3}"/>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pic>
        <p:nvPicPr>
          <p:cNvPr id="8" name="Picture 7">
            <a:extLst>
              <a:ext uri="{FF2B5EF4-FFF2-40B4-BE49-F238E27FC236}">
                <a16:creationId xmlns:a16="http://schemas.microsoft.com/office/drawing/2014/main" id="{E09E9854-74E9-4EAB-816A-6F154686C2C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388157" y="5925516"/>
            <a:ext cx="1611011" cy="883665"/>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B2F35121-9CE8-AAE5-2FD8-A9AF661BEA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4057" y="6153786"/>
            <a:ext cx="2783633" cy="504534"/>
          </a:xfrm>
          <a:prstGeom prst="rect">
            <a:avLst/>
          </a:prstGeom>
        </p:spPr>
      </p:pic>
      <p:sp>
        <p:nvSpPr>
          <p:cNvPr id="2" name="Google Shape;152;p3">
            <a:extLst>
              <a:ext uri="{FF2B5EF4-FFF2-40B4-BE49-F238E27FC236}">
                <a16:creationId xmlns:a16="http://schemas.microsoft.com/office/drawing/2014/main" id="{D4C10631-A44D-8CC5-6C0B-80DEF84329F7}"/>
              </a:ext>
            </a:extLst>
          </p:cNvPr>
          <p:cNvSpPr txBox="1"/>
          <p:nvPr/>
        </p:nvSpPr>
        <p:spPr>
          <a:xfrm>
            <a:off x="561568" y="287111"/>
            <a:ext cx="9256508" cy="707846"/>
          </a:xfrm>
          <a:prstGeom prst="rect">
            <a:avLst/>
          </a:prstGeom>
          <a:noFill/>
          <a:ln>
            <a:noFill/>
          </a:ln>
        </p:spPr>
        <p:txBody>
          <a:bodyPr spcFirstLastPara="1" wrap="square" lIns="91425" tIns="45700" rIns="91425" bIns="45700" anchor="t" anchorCtr="0">
            <a:spAutoFit/>
          </a:bodyPr>
          <a:lstStyle/>
          <a:p>
            <a:r>
              <a:rPr lang="en-US" sz="4000" b="1" dirty="0">
                <a:solidFill>
                  <a:srgbClr val="F2734C"/>
                </a:solidFill>
                <a:latin typeface="Oswald" panose="00000500000000000000" pitchFamily="2" charset="0"/>
                <a:ea typeface="Arimo"/>
                <a:cs typeface="Arimo"/>
                <a:sym typeface="Arimo"/>
              </a:rPr>
              <a:t>Problem Solving</a:t>
            </a:r>
            <a:endParaRPr lang="en-US" dirty="0">
              <a:solidFill>
                <a:srgbClr val="F2734C"/>
              </a:solidFill>
              <a:latin typeface="Oswald" panose="00000500000000000000" pitchFamily="2" charset="0"/>
            </a:endParaRPr>
          </a:p>
        </p:txBody>
      </p:sp>
      <p:sp>
        <p:nvSpPr>
          <p:cNvPr id="5" name="Google Shape;225;p7">
            <a:extLst>
              <a:ext uri="{FF2B5EF4-FFF2-40B4-BE49-F238E27FC236}">
                <a16:creationId xmlns:a16="http://schemas.microsoft.com/office/drawing/2014/main" id="{0C4F353C-1C4E-B686-4685-1B7D87664C95}"/>
              </a:ext>
            </a:extLst>
          </p:cNvPr>
          <p:cNvSpPr txBox="1"/>
          <p:nvPr/>
        </p:nvSpPr>
        <p:spPr>
          <a:xfrm>
            <a:off x="623476" y="1171340"/>
            <a:ext cx="5145540" cy="3108503"/>
          </a:xfrm>
          <a:prstGeom prst="rect">
            <a:avLst/>
          </a:prstGeom>
          <a:noFill/>
          <a:ln>
            <a:noFill/>
          </a:ln>
        </p:spPr>
        <p:txBody>
          <a:bodyPr spcFirstLastPara="1" wrap="square" lIns="91425" tIns="45700" rIns="91425" bIns="45700" anchor="t" anchorCtr="0">
            <a:spAutoFit/>
          </a:bodyPr>
          <a:lstStyle/>
          <a:p>
            <a:r>
              <a:rPr lang="en-US" sz="2800" b="1" dirty="0">
                <a:solidFill>
                  <a:schemeClr val="tx1"/>
                </a:solidFill>
                <a:latin typeface="Segoe UI"/>
              </a:rPr>
              <a:t>Leaders with creative problem-solving skills have the ability to stimulate, challenge, and inspire others to continually seek creative solutions for future growth and success. </a:t>
            </a:r>
            <a:endParaRPr sz="2400" b="1" dirty="0">
              <a:solidFill>
                <a:schemeClr val="tx1"/>
              </a:solidFill>
            </a:endParaRPr>
          </a:p>
        </p:txBody>
      </p:sp>
      <p:pic>
        <p:nvPicPr>
          <p:cNvPr id="12" name="Picture 11" descr="Diagram&#10;&#10;Description automatically generated">
            <a:extLst>
              <a:ext uri="{FF2B5EF4-FFF2-40B4-BE49-F238E27FC236}">
                <a16:creationId xmlns:a16="http://schemas.microsoft.com/office/drawing/2014/main" id="{F38A7098-F443-250D-0550-A63461FC4C3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974813" y="287111"/>
            <a:ext cx="5821752" cy="5531548"/>
          </a:xfrm>
          <a:prstGeom prst="rect">
            <a:avLst/>
          </a:prstGeom>
        </p:spPr>
      </p:pic>
    </p:spTree>
    <p:extLst>
      <p:ext uri="{BB962C8B-B14F-4D97-AF65-F5344CB8AC3E}">
        <p14:creationId xmlns:p14="http://schemas.microsoft.com/office/powerpoint/2010/main" val="3146614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40F0361-A0D6-2E49-E8B0-4DB5EB6E8A13}"/>
              </a:ext>
            </a:extLst>
          </p:cNvPr>
          <p:cNvSpPr/>
          <p:nvPr/>
        </p:nvSpPr>
        <p:spPr>
          <a:xfrm>
            <a:off x="411659" y="1092428"/>
            <a:ext cx="6564927" cy="5061358"/>
          </a:xfrm>
          <a:prstGeom prst="rect">
            <a:avLst/>
          </a:prstGeom>
          <a:solidFill>
            <a:schemeClr val="bg1"/>
          </a:solidFill>
          <a:ln>
            <a:solidFill>
              <a:srgbClr val="F273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18C4E13-2960-BB45-B65B-E5BD8870BDE3}"/>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pic>
        <p:nvPicPr>
          <p:cNvPr id="8" name="Picture 7">
            <a:extLst>
              <a:ext uri="{FF2B5EF4-FFF2-40B4-BE49-F238E27FC236}">
                <a16:creationId xmlns:a16="http://schemas.microsoft.com/office/drawing/2014/main" id="{E09E9854-74E9-4EAB-816A-6F154686C2C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388157" y="5925516"/>
            <a:ext cx="1611011" cy="883665"/>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B2F35121-9CE8-AAE5-2FD8-A9AF661BEA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4057" y="6153786"/>
            <a:ext cx="2783633" cy="504534"/>
          </a:xfrm>
          <a:prstGeom prst="rect">
            <a:avLst/>
          </a:prstGeom>
        </p:spPr>
      </p:pic>
      <p:sp>
        <p:nvSpPr>
          <p:cNvPr id="2" name="Google Shape;152;p3">
            <a:extLst>
              <a:ext uri="{FF2B5EF4-FFF2-40B4-BE49-F238E27FC236}">
                <a16:creationId xmlns:a16="http://schemas.microsoft.com/office/drawing/2014/main" id="{D4C10631-A44D-8CC5-6C0B-80DEF84329F7}"/>
              </a:ext>
            </a:extLst>
          </p:cNvPr>
          <p:cNvSpPr txBox="1"/>
          <p:nvPr/>
        </p:nvSpPr>
        <p:spPr>
          <a:xfrm>
            <a:off x="951182" y="287111"/>
            <a:ext cx="9256508" cy="707846"/>
          </a:xfrm>
          <a:prstGeom prst="rect">
            <a:avLst/>
          </a:prstGeom>
          <a:noFill/>
          <a:ln>
            <a:noFill/>
          </a:ln>
        </p:spPr>
        <p:txBody>
          <a:bodyPr spcFirstLastPara="1" wrap="square" lIns="91425" tIns="45700" rIns="91425" bIns="45700" anchor="t" anchorCtr="0">
            <a:spAutoFit/>
          </a:bodyPr>
          <a:lstStyle/>
          <a:p>
            <a:r>
              <a:rPr lang="en-US" sz="4000" b="1" dirty="0">
                <a:solidFill>
                  <a:srgbClr val="F2734C"/>
                </a:solidFill>
                <a:latin typeface="Oswald" panose="00000500000000000000" pitchFamily="2" charset="0"/>
                <a:ea typeface="Arimo"/>
                <a:cs typeface="Arimo"/>
                <a:sym typeface="Arimo"/>
              </a:rPr>
              <a:t>Let’s Get to the Bottom of this Problem…</a:t>
            </a:r>
            <a:endParaRPr lang="en-US" dirty="0">
              <a:solidFill>
                <a:srgbClr val="F2734C"/>
              </a:solidFill>
              <a:latin typeface="Oswald" panose="00000500000000000000" pitchFamily="2" charset="0"/>
            </a:endParaRPr>
          </a:p>
        </p:txBody>
      </p:sp>
      <p:sp>
        <p:nvSpPr>
          <p:cNvPr id="4" name="Google Shape;223;p7">
            <a:extLst>
              <a:ext uri="{FF2B5EF4-FFF2-40B4-BE49-F238E27FC236}">
                <a16:creationId xmlns:a16="http://schemas.microsoft.com/office/drawing/2014/main" id="{4CF58EB1-E237-7DE3-77B9-30B963A97E05}"/>
              </a:ext>
            </a:extLst>
          </p:cNvPr>
          <p:cNvSpPr/>
          <p:nvPr/>
        </p:nvSpPr>
        <p:spPr>
          <a:xfrm>
            <a:off x="508286" y="1197122"/>
            <a:ext cx="6334889" cy="4833088"/>
          </a:xfrm>
          <a:prstGeom prst="rect">
            <a:avLst/>
          </a:prstGeom>
          <a:solidFill>
            <a:srgbClr val="F2734C"/>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7" name="Google Shape;224;p7">
            <a:extLst>
              <a:ext uri="{FF2B5EF4-FFF2-40B4-BE49-F238E27FC236}">
                <a16:creationId xmlns:a16="http://schemas.microsoft.com/office/drawing/2014/main" id="{9D3C377F-8DDA-96BE-A737-63C2588327AB}"/>
              </a:ext>
            </a:extLst>
          </p:cNvPr>
          <p:cNvSpPr txBox="1"/>
          <p:nvPr/>
        </p:nvSpPr>
        <p:spPr>
          <a:xfrm>
            <a:off x="448732" y="1202840"/>
            <a:ext cx="634181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bg1"/>
                </a:solidFill>
                <a:latin typeface="Arimo"/>
                <a:ea typeface="Arimo"/>
                <a:cs typeface="Arimo"/>
                <a:sym typeface="Arimo"/>
              </a:rPr>
              <a:t>The 5 Why’s</a:t>
            </a:r>
            <a:endParaRPr dirty="0">
              <a:solidFill>
                <a:schemeClr val="bg1"/>
              </a:solidFill>
            </a:endParaRPr>
          </a:p>
        </p:txBody>
      </p:sp>
      <p:sp>
        <p:nvSpPr>
          <p:cNvPr id="9" name="Google Shape;221;p7">
            <a:extLst>
              <a:ext uri="{FF2B5EF4-FFF2-40B4-BE49-F238E27FC236}">
                <a16:creationId xmlns:a16="http://schemas.microsoft.com/office/drawing/2014/main" id="{87531FF2-5359-3BBC-9B32-D18577D51B9F}"/>
              </a:ext>
            </a:extLst>
          </p:cNvPr>
          <p:cNvSpPr/>
          <p:nvPr/>
        </p:nvSpPr>
        <p:spPr>
          <a:xfrm>
            <a:off x="913290" y="1885675"/>
            <a:ext cx="1307660" cy="482600"/>
          </a:xfrm>
          <a:prstGeom prst="roundRect">
            <a:avLst>
              <a:gd name="adj" fmla="val 16667"/>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BFF4B"/>
              </a:solidFill>
              <a:latin typeface="Open Sans"/>
              <a:ea typeface="Open Sans"/>
              <a:cs typeface="Open Sans"/>
              <a:sym typeface="Open Sans"/>
            </a:endParaRPr>
          </a:p>
        </p:txBody>
      </p:sp>
      <p:sp>
        <p:nvSpPr>
          <p:cNvPr id="10" name="Google Shape;222;p7">
            <a:extLst>
              <a:ext uri="{FF2B5EF4-FFF2-40B4-BE49-F238E27FC236}">
                <a16:creationId xmlns:a16="http://schemas.microsoft.com/office/drawing/2014/main" id="{67B5AA84-C861-488F-B6E4-F546328095C5}"/>
              </a:ext>
            </a:extLst>
          </p:cNvPr>
          <p:cNvSpPr txBox="1"/>
          <p:nvPr/>
        </p:nvSpPr>
        <p:spPr>
          <a:xfrm>
            <a:off x="1009916" y="1988475"/>
            <a:ext cx="111440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dirty="0">
                <a:solidFill>
                  <a:schemeClr val="lt1"/>
                </a:solidFill>
                <a:latin typeface="Arimo"/>
                <a:ea typeface="Arimo"/>
                <a:cs typeface="Arimo"/>
                <a:sym typeface="Arimo"/>
              </a:rPr>
              <a:t>Why?</a:t>
            </a:r>
            <a:endParaRPr dirty="0"/>
          </a:p>
        </p:txBody>
      </p:sp>
      <p:cxnSp>
        <p:nvCxnSpPr>
          <p:cNvPr id="11" name="Straight Arrow Connector 17">
            <a:extLst>
              <a:ext uri="{FF2B5EF4-FFF2-40B4-BE49-F238E27FC236}">
                <a16:creationId xmlns:a16="http://schemas.microsoft.com/office/drawing/2014/main" id="{E05E3BA8-D9EF-F691-91F3-27A95C7B7583}"/>
              </a:ext>
            </a:extLst>
          </p:cNvPr>
          <p:cNvCxnSpPr>
            <a:cxnSpLocks/>
          </p:cNvCxnSpPr>
          <p:nvPr/>
        </p:nvCxnSpPr>
        <p:spPr>
          <a:xfrm rot="16200000" flipH="1">
            <a:off x="2205484" y="1965703"/>
            <a:ext cx="450754" cy="419822"/>
          </a:xfrm>
          <a:prstGeom prst="bentConnector3">
            <a:avLst>
              <a:gd name="adj1" fmla="val 50000"/>
            </a:avLst>
          </a:prstGeom>
          <a:ln>
            <a:tailEnd type="triangle"/>
          </a:ln>
        </p:spPr>
        <p:style>
          <a:lnRef idx="1">
            <a:schemeClr val="accent3"/>
          </a:lnRef>
          <a:fillRef idx="0">
            <a:schemeClr val="accent3"/>
          </a:fillRef>
          <a:effectRef idx="0">
            <a:schemeClr val="accent3"/>
          </a:effectRef>
          <a:fontRef idx="minor">
            <a:schemeClr val="tx1"/>
          </a:fontRef>
        </p:style>
      </p:cxnSp>
      <p:sp>
        <p:nvSpPr>
          <p:cNvPr id="13" name="Google Shape;221;p7">
            <a:extLst>
              <a:ext uri="{FF2B5EF4-FFF2-40B4-BE49-F238E27FC236}">
                <a16:creationId xmlns:a16="http://schemas.microsoft.com/office/drawing/2014/main" id="{B7455204-9C25-8C2F-5CA1-7D7D43F37789}"/>
              </a:ext>
            </a:extLst>
          </p:cNvPr>
          <p:cNvSpPr/>
          <p:nvPr/>
        </p:nvSpPr>
        <p:spPr>
          <a:xfrm>
            <a:off x="2001357" y="2419873"/>
            <a:ext cx="1307660" cy="482600"/>
          </a:xfrm>
          <a:prstGeom prst="roundRect">
            <a:avLst>
              <a:gd name="adj" fmla="val 16667"/>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BFF4B"/>
              </a:solidFill>
              <a:latin typeface="Open Sans"/>
              <a:ea typeface="Open Sans"/>
              <a:cs typeface="Open Sans"/>
              <a:sym typeface="Open Sans"/>
            </a:endParaRPr>
          </a:p>
        </p:txBody>
      </p:sp>
      <p:sp>
        <p:nvSpPr>
          <p:cNvPr id="14" name="Google Shape;222;p7">
            <a:extLst>
              <a:ext uri="{FF2B5EF4-FFF2-40B4-BE49-F238E27FC236}">
                <a16:creationId xmlns:a16="http://schemas.microsoft.com/office/drawing/2014/main" id="{F7E97E93-4E3D-0E1D-25E7-F2C7902E1B06}"/>
              </a:ext>
            </a:extLst>
          </p:cNvPr>
          <p:cNvSpPr txBox="1"/>
          <p:nvPr/>
        </p:nvSpPr>
        <p:spPr>
          <a:xfrm>
            <a:off x="2097983" y="2522673"/>
            <a:ext cx="111440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dirty="0">
                <a:solidFill>
                  <a:schemeClr val="lt1"/>
                </a:solidFill>
                <a:latin typeface="Arimo"/>
                <a:ea typeface="Arimo"/>
                <a:cs typeface="Arimo"/>
                <a:sym typeface="Arimo"/>
              </a:rPr>
              <a:t>Why?</a:t>
            </a:r>
            <a:endParaRPr dirty="0"/>
          </a:p>
        </p:txBody>
      </p:sp>
      <p:cxnSp>
        <p:nvCxnSpPr>
          <p:cNvPr id="15" name="Straight Arrow Connector 17">
            <a:extLst>
              <a:ext uri="{FF2B5EF4-FFF2-40B4-BE49-F238E27FC236}">
                <a16:creationId xmlns:a16="http://schemas.microsoft.com/office/drawing/2014/main" id="{AF0C892C-3490-8633-EF6B-8FE26F9507B1}"/>
              </a:ext>
            </a:extLst>
          </p:cNvPr>
          <p:cNvCxnSpPr>
            <a:cxnSpLocks/>
          </p:cNvCxnSpPr>
          <p:nvPr/>
        </p:nvCxnSpPr>
        <p:spPr>
          <a:xfrm rot="16200000" flipH="1">
            <a:off x="3290196" y="2517010"/>
            <a:ext cx="462578" cy="419822"/>
          </a:xfrm>
          <a:prstGeom prst="bentConnector3">
            <a:avLst>
              <a:gd name="adj1" fmla="val 50000"/>
            </a:avLst>
          </a:prstGeom>
          <a:ln>
            <a:tailEnd type="triangle"/>
          </a:ln>
        </p:spPr>
        <p:style>
          <a:lnRef idx="1">
            <a:schemeClr val="accent3"/>
          </a:lnRef>
          <a:fillRef idx="0">
            <a:schemeClr val="accent3"/>
          </a:fillRef>
          <a:effectRef idx="0">
            <a:schemeClr val="accent3"/>
          </a:effectRef>
          <a:fontRef idx="minor">
            <a:schemeClr val="tx1"/>
          </a:fontRef>
        </p:style>
      </p:cxnSp>
      <p:sp>
        <p:nvSpPr>
          <p:cNvPr id="17" name="Google Shape;221;p7">
            <a:extLst>
              <a:ext uri="{FF2B5EF4-FFF2-40B4-BE49-F238E27FC236}">
                <a16:creationId xmlns:a16="http://schemas.microsoft.com/office/drawing/2014/main" id="{5D84B6E0-683E-DED1-9BC3-4B39682894E4}"/>
              </a:ext>
            </a:extLst>
          </p:cNvPr>
          <p:cNvSpPr/>
          <p:nvPr/>
        </p:nvSpPr>
        <p:spPr>
          <a:xfrm>
            <a:off x="3048663" y="2963554"/>
            <a:ext cx="1307660" cy="482600"/>
          </a:xfrm>
          <a:prstGeom prst="roundRect">
            <a:avLst>
              <a:gd name="adj" fmla="val 16667"/>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BFF4B"/>
              </a:solidFill>
              <a:latin typeface="Open Sans"/>
              <a:ea typeface="Open Sans"/>
              <a:cs typeface="Open Sans"/>
              <a:sym typeface="Open Sans"/>
            </a:endParaRPr>
          </a:p>
        </p:txBody>
      </p:sp>
      <p:sp>
        <p:nvSpPr>
          <p:cNvPr id="18" name="Google Shape;222;p7">
            <a:extLst>
              <a:ext uri="{FF2B5EF4-FFF2-40B4-BE49-F238E27FC236}">
                <a16:creationId xmlns:a16="http://schemas.microsoft.com/office/drawing/2014/main" id="{53B02B65-7BF3-0F25-FC79-782EE4D20504}"/>
              </a:ext>
            </a:extLst>
          </p:cNvPr>
          <p:cNvSpPr txBox="1"/>
          <p:nvPr/>
        </p:nvSpPr>
        <p:spPr>
          <a:xfrm>
            <a:off x="3145289" y="3066354"/>
            <a:ext cx="111440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dirty="0">
                <a:solidFill>
                  <a:schemeClr val="lt1"/>
                </a:solidFill>
                <a:latin typeface="Arimo"/>
                <a:ea typeface="Arimo"/>
                <a:cs typeface="Arimo"/>
                <a:sym typeface="Arimo"/>
              </a:rPr>
              <a:t>Why?</a:t>
            </a:r>
            <a:endParaRPr dirty="0"/>
          </a:p>
        </p:txBody>
      </p:sp>
      <p:cxnSp>
        <p:nvCxnSpPr>
          <p:cNvPr id="19" name="Straight Arrow Connector 17">
            <a:extLst>
              <a:ext uri="{FF2B5EF4-FFF2-40B4-BE49-F238E27FC236}">
                <a16:creationId xmlns:a16="http://schemas.microsoft.com/office/drawing/2014/main" id="{3F364971-5505-1F1D-92D6-2A207A79C201}"/>
              </a:ext>
            </a:extLst>
          </p:cNvPr>
          <p:cNvCxnSpPr>
            <a:cxnSpLocks/>
          </p:cNvCxnSpPr>
          <p:nvPr/>
        </p:nvCxnSpPr>
        <p:spPr>
          <a:xfrm rot="16200000" flipH="1">
            <a:off x="4349781" y="3071776"/>
            <a:ext cx="435909" cy="422824"/>
          </a:xfrm>
          <a:prstGeom prst="bentConnector3">
            <a:avLst>
              <a:gd name="adj1" fmla="val 50000"/>
            </a:avLst>
          </a:prstGeom>
          <a:ln>
            <a:tailEnd type="triangle"/>
          </a:ln>
        </p:spPr>
        <p:style>
          <a:lnRef idx="1">
            <a:schemeClr val="accent3"/>
          </a:lnRef>
          <a:fillRef idx="0">
            <a:schemeClr val="accent3"/>
          </a:fillRef>
          <a:effectRef idx="0">
            <a:schemeClr val="accent3"/>
          </a:effectRef>
          <a:fontRef idx="minor">
            <a:schemeClr val="tx1"/>
          </a:fontRef>
        </p:style>
      </p:cxnSp>
      <p:sp>
        <p:nvSpPr>
          <p:cNvPr id="20" name="Google Shape;222;p7">
            <a:extLst>
              <a:ext uri="{FF2B5EF4-FFF2-40B4-BE49-F238E27FC236}">
                <a16:creationId xmlns:a16="http://schemas.microsoft.com/office/drawing/2014/main" id="{D49588FA-A877-E7A7-05E9-62BB95CBC312}"/>
              </a:ext>
            </a:extLst>
          </p:cNvPr>
          <p:cNvSpPr txBox="1"/>
          <p:nvPr/>
        </p:nvSpPr>
        <p:spPr>
          <a:xfrm>
            <a:off x="4118177" y="3633780"/>
            <a:ext cx="111440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dirty="0">
                <a:solidFill>
                  <a:schemeClr val="lt1"/>
                </a:solidFill>
                <a:latin typeface="Arimo"/>
                <a:ea typeface="Arimo"/>
                <a:cs typeface="Arimo"/>
                <a:sym typeface="Arimo"/>
              </a:rPr>
              <a:t>Why?</a:t>
            </a:r>
            <a:endParaRPr dirty="0"/>
          </a:p>
        </p:txBody>
      </p:sp>
      <p:sp>
        <p:nvSpPr>
          <p:cNvPr id="21" name="Google Shape;221;p7">
            <a:extLst>
              <a:ext uri="{FF2B5EF4-FFF2-40B4-BE49-F238E27FC236}">
                <a16:creationId xmlns:a16="http://schemas.microsoft.com/office/drawing/2014/main" id="{29A7A76F-A87D-FDFE-1837-C42A488B29F9}"/>
              </a:ext>
            </a:extLst>
          </p:cNvPr>
          <p:cNvSpPr/>
          <p:nvPr/>
        </p:nvSpPr>
        <p:spPr>
          <a:xfrm>
            <a:off x="4021551" y="3530980"/>
            <a:ext cx="1307660" cy="482600"/>
          </a:xfrm>
          <a:prstGeom prst="roundRect">
            <a:avLst>
              <a:gd name="adj" fmla="val 16667"/>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BFF4B"/>
              </a:solidFill>
              <a:latin typeface="Open Sans"/>
              <a:ea typeface="Open Sans"/>
              <a:cs typeface="Open Sans"/>
              <a:sym typeface="Open Sans"/>
            </a:endParaRPr>
          </a:p>
        </p:txBody>
      </p:sp>
      <p:cxnSp>
        <p:nvCxnSpPr>
          <p:cNvPr id="22" name="Straight Arrow Connector 17">
            <a:extLst>
              <a:ext uri="{FF2B5EF4-FFF2-40B4-BE49-F238E27FC236}">
                <a16:creationId xmlns:a16="http://schemas.microsoft.com/office/drawing/2014/main" id="{D610B152-CDCE-6988-A3CF-0BEEB7041A19}"/>
              </a:ext>
            </a:extLst>
          </p:cNvPr>
          <p:cNvCxnSpPr>
            <a:cxnSpLocks/>
          </p:cNvCxnSpPr>
          <p:nvPr/>
        </p:nvCxnSpPr>
        <p:spPr>
          <a:xfrm rot="16200000" flipH="1">
            <a:off x="5322503" y="3623763"/>
            <a:ext cx="435909" cy="422824"/>
          </a:xfrm>
          <a:prstGeom prst="bentConnector3">
            <a:avLst>
              <a:gd name="adj1" fmla="val 50000"/>
            </a:avLst>
          </a:prstGeom>
          <a:ln>
            <a:tailEnd type="triangle"/>
          </a:ln>
        </p:spPr>
        <p:style>
          <a:lnRef idx="1">
            <a:schemeClr val="accent3"/>
          </a:lnRef>
          <a:fillRef idx="0">
            <a:schemeClr val="accent3"/>
          </a:fillRef>
          <a:effectRef idx="0">
            <a:schemeClr val="accent3"/>
          </a:effectRef>
          <a:fontRef idx="minor">
            <a:schemeClr val="tx1"/>
          </a:fontRef>
        </p:style>
      </p:cxnSp>
      <p:sp>
        <p:nvSpPr>
          <p:cNvPr id="23" name="Google Shape;222;p7">
            <a:extLst>
              <a:ext uri="{FF2B5EF4-FFF2-40B4-BE49-F238E27FC236}">
                <a16:creationId xmlns:a16="http://schemas.microsoft.com/office/drawing/2014/main" id="{D56D35BC-E2AB-6755-C2CC-623CB4282017}"/>
              </a:ext>
            </a:extLst>
          </p:cNvPr>
          <p:cNvSpPr txBox="1"/>
          <p:nvPr/>
        </p:nvSpPr>
        <p:spPr>
          <a:xfrm>
            <a:off x="5011313" y="4176045"/>
            <a:ext cx="111440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dirty="0">
                <a:solidFill>
                  <a:schemeClr val="lt1"/>
                </a:solidFill>
                <a:latin typeface="Arimo"/>
                <a:ea typeface="Arimo"/>
                <a:cs typeface="Arimo"/>
                <a:sym typeface="Arimo"/>
              </a:rPr>
              <a:t>Why?</a:t>
            </a:r>
            <a:endParaRPr dirty="0"/>
          </a:p>
        </p:txBody>
      </p:sp>
      <p:sp>
        <p:nvSpPr>
          <p:cNvPr id="24" name="Google Shape;221;p7">
            <a:extLst>
              <a:ext uri="{FF2B5EF4-FFF2-40B4-BE49-F238E27FC236}">
                <a16:creationId xmlns:a16="http://schemas.microsoft.com/office/drawing/2014/main" id="{B9E11062-0826-3D8B-1768-CA046A0CB0A7}"/>
              </a:ext>
            </a:extLst>
          </p:cNvPr>
          <p:cNvSpPr/>
          <p:nvPr/>
        </p:nvSpPr>
        <p:spPr>
          <a:xfrm>
            <a:off x="4914687" y="4073245"/>
            <a:ext cx="1307660" cy="482600"/>
          </a:xfrm>
          <a:prstGeom prst="roundRect">
            <a:avLst>
              <a:gd name="adj" fmla="val 16667"/>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BFF4B"/>
              </a:solidFill>
              <a:latin typeface="Open Sans"/>
              <a:ea typeface="Open Sans"/>
              <a:cs typeface="Open Sans"/>
              <a:sym typeface="Open Sans"/>
            </a:endParaRPr>
          </a:p>
        </p:txBody>
      </p:sp>
      <p:sp>
        <p:nvSpPr>
          <p:cNvPr id="25" name="Google Shape;197;p6">
            <a:extLst>
              <a:ext uri="{FF2B5EF4-FFF2-40B4-BE49-F238E27FC236}">
                <a16:creationId xmlns:a16="http://schemas.microsoft.com/office/drawing/2014/main" id="{BF3B2DE6-C2FF-D769-C425-127FB852BBFE}"/>
              </a:ext>
            </a:extLst>
          </p:cNvPr>
          <p:cNvSpPr/>
          <p:nvPr/>
        </p:nvSpPr>
        <p:spPr>
          <a:xfrm>
            <a:off x="7154753" y="1092428"/>
            <a:ext cx="4623286" cy="2077451"/>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400" dirty="0">
                <a:solidFill>
                  <a:srgbClr val="457B9D"/>
                </a:solidFill>
                <a:latin typeface="Open Sans" panose="020B0606030504020204" pitchFamily="34" charset="0"/>
                <a:ea typeface="Open Sans" panose="020B0606030504020204" pitchFamily="34" charset="0"/>
                <a:cs typeface="Open Sans" panose="020B0606030504020204" pitchFamily="34" charset="0"/>
                <a:sym typeface="Open Sans"/>
              </a:rPr>
              <a:t>The resort is receiving frequent complaints about the</a:t>
            </a:r>
            <a:br>
              <a:rPr lang="en-US" sz="2400" dirty="0">
                <a:solidFill>
                  <a:srgbClr val="457B9D"/>
                </a:solidFill>
                <a:latin typeface="Open Sans" panose="020B0606030504020204" pitchFamily="34" charset="0"/>
                <a:ea typeface="Open Sans" panose="020B0606030504020204" pitchFamily="34" charset="0"/>
                <a:cs typeface="Open Sans" panose="020B0606030504020204" pitchFamily="34" charset="0"/>
                <a:sym typeface="Open Sans"/>
              </a:rPr>
            </a:br>
            <a:r>
              <a:rPr lang="en-US" sz="2400" dirty="0">
                <a:solidFill>
                  <a:srgbClr val="457B9D"/>
                </a:solidFill>
                <a:latin typeface="Open Sans" panose="020B0606030504020204" pitchFamily="34" charset="0"/>
                <a:ea typeface="Open Sans" panose="020B0606030504020204" pitchFamily="34" charset="0"/>
                <a:cs typeface="Open Sans" panose="020B0606030504020204" pitchFamily="34" charset="0"/>
                <a:sym typeface="Open Sans"/>
              </a:rPr>
              <a:t> Laundry Facility</a:t>
            </a:r>
          </a:p>
          <a:p>
            <a:pPr>
              <a:lnSpc>
                <a:spcPct val="150000"/>
              </a:lnSpc>
            </a:pPr>
            <a:endParaRPr lang="en-US" dirty="0">
              <a:solidFill>
                <a:schemeClr val="tx2"/>
              </a:solidFill>
              <a:latin typeface="Open Sans"/>
              <a:ea typeface="Open Sans"/>
              <a:cs typeface="Open Sans"/>
            </a:endParaRPr>
          </a:p>
        </p:txBody>
      </p:sp>
      <p:pic>
        <p:nvPicPr>
          <p:cNvPr id="26" name="Picture 25">
            <a:extLst>
              <a:ext uri="{FF2B5EF4-FFF2-40B4-BE49-F238E27FC236}">
                <a16:creationId xmlns:a16="http://schemas.microsoft.com/office/drawing/2014/main" id="{9E7EE7B2-E910-DF52-6F33-8182E27BD4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43873" y="3429000"/>
            <a:ext cx="3764854" cy="2514922"/>
          </a:xfrm>
          <a:prstGeom prst="rect">
            <a:avLst/>
          </a:prstGeom>
        </p:spPr>
      </p:pic>
    </p:spTree>
    <p:extLst>
      <p:ext uri="{BB962C8B-B14F-4D97-AF65-F5344CB8AC3E}">
        <p14:creationId xmlns:p14="http://schemas.microsoft.com/office/powerpoint/2010/main" val="3826030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86EA69-3E44-8657-5BAB-18FB7135FD6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341504" y="5796269"/>
            <a:ext cx="1611011" cy="883665"/>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330FA889-B5FF-DC17-4546-EE1E7721CA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70710" y="6171297"/>
            <a:ext cx="2783633" cy="504534"/>
          </a:xfrm>
          <a:prstGeom prst="rect">
            <a:avLst/>
          </a:prstGeom>
        </p:spPr>
      </p:pic>
      <p:sp>
        <p:nvSpPr>
          <p:cNvPr id="5" name="Google Shape;146;p3">
            <a:extLst>
              <a:ext uri="{FF2B5EF4-FFF2-40B4-BE49-F238E27FC236}">
                <a16:creationId xmlns:a16="http://schemas.microsoft.com/office/drawing/2014/main" id="{5C9A4AFA-FE57-67E4-F36A-7BEC9212587A}"/>
              </a:ext>
            </a:extLst>
          </p:cNvPr>
          <p:cNvSpPr txBox="1"/>
          <p:nvPr/>
        </p:nvSpPr>
        <p:spPr>
          <a:xfrm>
            <a:off x="515793" y="527714"/>
            <a:ext cx="599425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mo"/>
              </a:rPr>
              <a:t>Why? The dryers are not efficient</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Google Shape;149;p3">
            <a:extLst>
              <a:ext uri="{FF2B5EF4-FFF2-40B4-BE49-F238E27FC236}">
                <a16:creationId xmlns:a16="http://schemas.microsoft.com/office/drawing/2014/main" id="{FF54F30F-F226-0479-44C5-E6EA4816EF46}"/>
              </a:ext>
            </a:extLst>
          </p:cNvPr>
          <p:cNvSpPr txBox="1"/>
          <p:nvPr/>
        </p:nvSpPr>
        <p:spPr>
          <a:xfrm>
            <a:off x="515793" y="1110213"/>
            <a:ext cx="682796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mo"/>
              </a:rPr>
              <a:t>Why? The lint vents haven’t been cleaned</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Google Shape;143;p3">
            <a:extLst>
              <a:ext uri="{FF2B5EF4-FFF2-40B4-BE49-F238E27FC236}">
                <a16:creationId xmlns:a16="http://schemas.microsoft.com/office/drawing/2014/main" id="{F6C034F4-1DDB-CC1A-5898-D9B6EEE0BBF4}"/>
              </a:ext>
            </a:extLst>
          </p:cNvPr>
          <p:cNvSpPr txBox="1"/>
          <p:nvPr/>
        </p:nvSpPr>
        <p:spPr>
          <a:xfrm>
            <a:off x="515793" y="1692712"/>
            <a:ext cx="10222902"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mo"/>
              </a:rPr>
              <a:t>Why? We don’t know which department is responsible</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Google Shape;140;p3">
            <a:extLst>
              <a:ext uri="{FF2B5EF4-FFF2-40B4-BE49-F238E27FC236}">
                <a16:creationId xmlns:a16="http://schemas.microsoft.com/office/drawing/2014/main" id="{58D0B5F8-BE21-466B-937E-996CFD40BAD3}"/>
              </a:ext>
            </a:extLst>
          </p:cNvPr>
          <p:cNvSpPr txBox="1"/>
          <p:nvPr/>
        </p:nvSpPr>
        <p:spPr>
          <a:xfrm>
            <a:off x="515793" y="2273005"/>
            <a:ext cx="1176668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mo"/>
              </a:rPr>
              <a:t>Why? There is not communication between Housekeeping and Maintenance</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Google Shape;143;p3">
            <a:extLst>
              <a:ext uri="{FF2B5EF4-FFF2-40B4-BE49-F238E27FC236}">
                <a16:creationId xmlns:a16="http://schemas.microsoft.com/office/drawing/2014/main" id="{20FCC00D-CCE7-08A5-307E-1318D6297B14}"/>
              </a:ext>
            </a:extLst>
          </p:cNvPr>
          <p:cNvSpPr txBox="1"/>
          <p:nvPr/>
        </p:nvSpPr>
        <p:spPr>
          <a:xfrm>
            <a:off x="515793" y="2851970"/>
            <a:ext cx="8218616"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mo"/>
              </a:rPr>
              <a:t>Why? Department meetings are not being held</a:t>
            </a:r>
            <a:endParaRPr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Google Shape;186;p5">
            <a:extLst>
              <a:ext uri="{FF2B5EF4-FFF2-40B4-BE49-F238E27FC236}">
                <a16:creationId xmlns:a16="http://schemas.microsoft.com/office/drawing/2014/main" id="{5DACA1FC-A06A-12D7-2F4E-58F074DFB8EE}"/>
              </a:ext>
            </a:extLst>
          </p:cNvPr>
          <p:cNvSpPr/>
          <p:nvPr/>
        </p:nvSpPr>
        <p:spPr>
          <a:xfrm>
            <a:off x="515793" y="3964083"/>
            <a:ext cx="11080033" cy="1338788"/>
          </a:xfrm>
          <a:prstGeom prst="rect">
            <a:avLst/>
          </a:prstGeom>
          <a:noFill/>
          <a:ln>
            <a:noFill/>
          </a:ln>
        </p:spPr>
        <p:txBody>
          <a:bodyPr spcFirstLastPara="1" wrap="square" lIns="91425" tIns="45700" rIns="91425" bIns="45700" anchor="t" anchorCtr="0">
            <a:spAutoFit/>
          </a:bodyPr>
          <a:lstStyle/>
          <a:p>
            <a:pPr>
              <a:lnSpc>
                <a:spcPct val="150000"/>
              </a:lnSpc>
            </a:pPr>
            <a:r>
              <a:rPr lang="en-US" sz="1800" spc="75" dirty="0">
                <a:solidFill>
                  <a:srgbClr val="393939"/>
                </a:solidFill>
                <a:effectLst/>
                <a:latin typeface="Open Sans" panose="020B0606030504020204" pitchFamily="34" charset="0"/>
                <a:ea typeface="Open Sans" panose="020B0606030504020204" pitchFamily="34" charset="0"/>
                <a:cs typeface="Open Sans" panose="020B0606030504020204" pitchFamily="34" charset="0"/>
              </a:rPr>
              <a:t>Do you see how asking one or two whys is not enough to get to the root of the problem? Do you see how knowing that there is not communication between the departments effects many areas of the resort as well as the guests and team members?</a:t>
            </a:r>
            <a:endParaRPr dirty="0"/>
          </a:p>
        </p:txBody>
      </p:sp>
    </p:spTree>
    <p:extLst>
      <p:ext uri="{BB962C8B-B14F-4D97-AF65-F5344CB8AC3E}">
        <p14:creationId xmlns:p14="http://schemas.microsoft.com/office/powerpoint/2010/main" val="872581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15C01B-3A42-CD4A-A89B-1F6DC480D22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341504" y="5796269"/>
            <a:ext cx="1611011" cy="883665"/>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38575F8E-AC1F-1FD6-227F-21C98DDBA25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70710" y="6171297"/>
            <a:ext cx="2783633" cy="504534"/>
          </a:xfrm>
          <a:prstGeom prst="rect">
            <a:avLst/>
          </a:prstGeom>
        </p:spPr>
      </p:pic>
      <p:pic>
        <p:nvPicPr>
          <p:cNvPr id="5" name="Picture 4">
            <a:extLst>
              <a:ext uri="{FF2B5EF4-FFF2-40B4-BE49-F238E27FC236}">
                <a16:creationId xmlns:a16="http://schemas.microsoft.com/office/drawing/2014/main" id="{92B171F6-3951-55A1-2F5D-78BED9D10C5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04611" y="3637517"/>
            <a:ext cx="3419903" cy="3108866"/>
          </a:xfrm>
          <a:prstGeom prst="ellipse">
            <a:avLst/>
          </a:prstGeom>
          <a:ln>
            <a:noFill/>
          </a:ln>
          <a:effectLst>
            <a:softEdge rad="112500"/>
          </a:effectLst>
        </p:spPr>
      </p:pic>
      <p:sp>
        <p:nvSpPr>
          <p:cNvPr id="6" name="Google Shape;269;p9">
            <a:extLst>
              <a:ext uri="{FF2B5EF4-FFF2-40B4-BE49-F238E27FC236}">
                <a16:creationId xmlns:a16="http://schemas.microsoft.com/office/drawing/2014/main" id="{AE27C156-EA56-4133-584F-C197098C6EE7}"/>
              </a:ext>
            </a:extLst>
          </p:cNvPr>
          <p:cNvSpPr/>
          <p:nvPr/>
        </p:nvSpPr>
        <p:spPr>
          <a:xfrm>
            <a:off x="376655" y="1066558"/>
            <a:ext cx="7094055" cy="2308284"/>
          </a:xfrm>
          <a:prstGeom prst="rect">
            <a:avLst/>
          </a:prstGeom>
          <a:noFill/>
          <a:ln>
            <a:noFill/>
          </a:ln>
        </p:spPr>
        <p:txBody>
          <a:bodyPr spcFirstLastPara="1" wrap="square" lIns="91425" tIns="45700" rIns="91425" bIns="45700" anchor="t" anchorCtr="0">
            <a:spAutoFit/>
          </a:bodyPr>
          <a:lstStyle/>
          <a:p>
            <a:pPr marL="171450" marR="0" lvl="0" indent="-171450" algn="l" rtl="0">
              <a:lnSpc>
                <a:spcPct val="150000"/>
              </a:lnSpc>
              <a:spcBef>
                <a:spcPts val="0"/>
              </a:spcBef>
              <a:spcAft>
                <a:spcPts val="0"/>
              </a:spcAft>
              <a:buFont typeface="Arial" panose="020B0604020202020204" pitchFamily="34" charset="0"/>
              <a:buChar char="•"/>
            </a:pPr>
            <a:r>
              <a:rPr lang="en-US" sz="1600" dirty="0">
                <a:solidFill>
                  <a:srgbClr val="457B9D"/>
                </a:solidFill>
                <a:latin typeface="Open Sans"/>
                <a:ea typeface="Open Sans"/>
                <a:cs typeface="Open Sans"/>
                <a:sym typeface="Open Sans"/>
              </a:rPr>
              <a:t>Find out what motivates employees</a:t>
            </a:r>
          </a:p>
          <a:p>
            <a:pPr marL="171450" marR="0" lvl="0" indent="-171450" algn="l" rtl="0">
              <a:lnSpc>
                <a:spcPct val="150000"/>
              </a:lnSpc>
              <a:spcBef>
                <a:spcPts val="0"/>
              </a:spcBef>
              <a:spcAft>
                <a:spcPts val="0"/>
              </a:spcAft>
              <a:buFont typeface="Arial" panose="020B0604020202020204" pitchFamily="34" charset="0"/>
              <a:buChar char="•"/>
            </a:pPr>
            <a:r>
              <a:rPr lang="en-US" sz="1600" dirty="0">
                <a:solidFill>
                  <a:srgbClr val="457B9D"/>
                </a:solidFill>
                <a:latin typeface="Open Sans"/>
                <a:ea typeface="Open Sans"/>
                <a:cs typeface="Open Sans"/>
                <a:sym typeface="Open Sans"/>
              </a:rPr>
              <a:t>Respect that employees </a:t>
            </a:r>
            <a:r>
              <a:rPr lang="en-US" sz="1600" b="1" dirty="0">
                <a:solidFill>
                  <a:srgbClr val="457B9D"/>
                </a:solidFill>
                <a:latin typeface="Open Sans"/>
                <a:ea typeface="Open Sans"/>
                <a:cs typeface="Open Sans"/>
                <a:sym typeface="Open Sans"/>
              </a:rPr>
              <a:t>need</a:t>
            </a:r>
            <a:r>
              <a:rPr lang="en-US" sz="1600" dirty="0">
                <a:solidFill>
                  <a:srgbClr val="457B9D"/>
                </a:solidFill>
                <a:latin typeface="Open Sans"/>
                <a:ea typeface="Open Sans"/>
                <a:cs typeface="Open Sans"/>
                <a:sym typeface="Open Sans"/>
              </a:rPr>
              <a:t> a work-life balance</a:t>
            </a:r>
          </a:p>
          <a:p>
            <a:pPr marL="171450" marR="0" lvl="0" indent="-171450" algn="l" rtl="0">
              <a:lnSpc>
                <a:spcPct val="150000"/>
              </a:lnSpc>
              <a:spcBef>
                <a:spcPts val="0"/>
              </a:spcBef>
              <a:spcAft>
                <a:spcPts val="0"/>
              </a:spcAft>
              <a:buFont typeface="Arial" panose="020B0604020202020204" pitchFamily="34" charset="0"/>
              <a:buChar char="•"/>
            </a:pPr>
            <a:r>
              <a:rPr lang="en-US" sz="1600" dirty="0">
                <a:solidFill>
                  <a:srgbClr val="457B9D"/>
                </a:solidFill>
                <a:latin typeface="Open Sans"/>
                <a:ea typeface="Open Sans"/>
                <a:cs typeface="Open Sans"/>
                <a:sym typeface="Open Sans"/>
              </a:rPr>
              <a:t>Create a sense of staff involvement</a:t>
            </a:r>
          </a:p>
          <a:p>
            <a:pPr marL="171450" marR="0" lvl="0" indent="-171450" algn="l" rtl="0">
              <a:lnSpc>
                <a:spcPct val="150000"/>
              </a:lnSpc>
              <a:spcBef>
                <a:spcPts val="0"/>
              </a:spcBef>
              <a:spcAft>
                <a:spcPts val="0"/>
              </a:spcAft>
              <a:buFont typeface="Arial" panose="020B0604020202020204" pitchFamily="34" charset="0"/>
              <a:buChar char="•"/>
            </a:pPr>
            <a:r>
              <a:rPr lang="en-US" sz="1600" dirty="0">
                <a:solidFill>
                  <a:srgbClr val="457B9D"/>
                </a:solidFill>
                <a:latin typeface="Open Sans"/>
                <a:ea typeface="Open Sans"/>
                <a:cs typeface="Open Sans"/>
                <a:sym typeface="Open Sans"/>
              </a:rPr>
              <a:t>Communicate the company’s vision and goals</a:t>
            </a:r>
          </a:p>
          <a:p>
            <a:pPr marL="171450" marR="0" lvl="0" indent="-171450" algn="l" rtl="0">
              <a:lnSpc>
                <a:spcPct val="150000"/>
              </a:lnSpc>
              <a:spcBef>
                <a:spcPts val="0"/>
              </a:spcBef>
              <a:spcAft>
                <a:spcPts val="0"/>
              </a:spcAft>
              <a:buFont typeface="Arial" panose="020B0604020202020204" pitchFamily="34" charset="0"/>
              <a:buChar char="•"/>
            </a:pPr>
            <a:r>
              <a:rPr lang="en-US" sz="1600" dirty="0">
                <a:solidFill>
                  <a:srgbClr val="457B9D"/>
                </a:solidFill>
                <a:latin typeface="Open Sans"/>
                <a:ea typeface="Open Sans"/>
                <a:cs typeface="Open Sans"/>
                <a:sym typeface="Open Sans"/>
              </a:rPr>
              <a:t>Give praise as appropriate</a:t>
            </a:r>
          </a:p>
          <a:p>
            <a:pPr marL="171450" indent="-171450">
              <a:lnSpc>
                <a:spcPct val="150000"/>
              </a:lnSpc>
              <a:buFont typeface="Arial" panose="020B0604020202020204" pitchFamily="34" charset="0"/>
              <a:buChar char="•"/>
            </a:pPr>
            <a:r>
              <a:rPr lang="en-US" sz="1600" dirty="0">
                <a:solidFill>
                  <a:srgbClr val="457B9D"/>
                </a:solidFill>
                <a:latin typeface="Open Sans"/>
                <a:ea typeface="Open Sans"/>
                <a:cs typeface="Open Sans"/>
              </a:rPr>
              <a:t>Is every associate motivated the same way?</a:t>
            </a:r>
          </a:p>
        </p:txBody>
      </p:sp>
      <p:sp>
        <p:nvSpPr>
          <p:cNvPr id="7" name="Google Shape;267;p9">
            <a:extLst>
              <a:ext uri="{FF2B5EF4-FFF2-40B4-BE49-F238E27FC236}">
                <a16:creationId xmlns:a16="http://schemas.microsoft.com/office/drawing/2014/main" id="{7F81A500-CCB4-99B6-D39B-F1440600816D}"/>
              </a:ext>
            </a:extLst>
          </p:cNvPr>
          <p:cNvSpPr txBox="1"/>
          <p:nvPr/>
        </p:nvSpPr>
        <p:spPr>
          <a:xfrm>
            <a:off x="2214563" y="205559"/>
            <a:ext cx="6858000"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dirty="0">
                <a:solidFill>
                  <a:srgbClr val="F2734C"/>
                </a:solidFill>
                <a:latin typeface="Oswald" panose="00000500000000000000" pitchFamily="2" charset="0"/>
                <a:ea typeface="Arimo"/>
                <a:cs typeface="Arimo"/>
                <a:sym typeface="Arimo"/>
              </a:rPr>
              <a:t>Motivation</a:t>
            </a:r>
            <a:endParaRPr sz="2000" dirty="0">
              <a:solidFill>
                <a:srgbClr val="F2734C"/>
              </a:solidFill>
              <a:latin typeface="Oswald" panose="00000500000000000000" pitchFamily="2" charset="0"/>
            </a:endParaRPr>
          </a:p>
        </p:txBody>
      </p:sp>
      <p:pic>
        <p:nvPicPr>
          <p:cNvPr id="8" name="Picture 2" descr="May be an image of 6 people, people smiling and text">
            <a:extLst>
              <a:ext uri="{FF2B5EF4-FFF2-40B4-BE49-F238E27FC236}">
                <a16:creationId xmlns:a16="http://schemas.microsoft.com/office/drawing/2014/main" id="{15E11BB5-E465-18FC-BEAE-0D6C052BE27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862526" y="178066"/>
            <a:ext cx="3171825" cy="422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480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Google Shape;130;p2">
            <a:extLst>
              <a:ext uri="{FF2B5EF4-FFF2-40B4-BE49-F238E27FC236}">
                <a16:creationId xmlns:a16="http://schemas.microsoft.com/office/drawing/2014/main" id="{FBC87FB1-8B2F-ED7B-C0A3-8A7031DE88A4}"/>
              </a:ext>
            </a:extLst>
          </p:cNvPr>
          <p:cNvSpPr txBox="1"/>
          <p:nvPr/>
        </p:nvSpPr>
        <p:spPr>
          <a:xfrm>
            <a:off x="2779899" y="296603"/>
            <a:ext cx="5582630" cy="707846"/>
          </a:xfrm>
          <a:prstGeom prst="rect">
            <a:avLst/>
          </a:prstGeom>
          <a:noFill/>
          <a:ln>
            <a:noFill/>
          </a:ln>
        </p:spPr>
        <p:txBody>
          <a:bodyPr spcFirstLastPara="1" wrap="square" lIns="91425" tIns="45700" rIns="91425" bIns="45700" anchor="t" anchorCtr="0">
            <a:spAutoFit/>
          </a:bodyPr>
          <a:lstStyle/>
          <a:p>
            <a:pPr algn="ctr"/>
            <a:r>
              <a:rPr lang="en-US" sz="4000" b="1" dirty="0">
                <a:solidFill>
                  <a:srgbClr val="F2734C"/>
                </a:solidFill>
                <a:latin typeface="Oswald" panose="00000500000000000000" pitchFamily="2" charset="0"/>
                <a:ea typeface="Arimo"/>
                <a:cs typeface="Arimo"/>
                <a:sym typeface="Arimo"/>
              </a:rPr>
              <a:t>Revenue Generation</a:t>
            </a:r>
            <a:endParaRPr lang="en-US" dirty="0">
              <a:solidFill>
                <a:srgbClr val="F2734C"/>
              </a:solidFill>
              <a:latin typeface="Oswald" panose="00000500000000000000" pitchFamily="2" charset="0"/>
              <a:ea typeface="Arimo"/>
            </a:endParaRPr>
          </a:p>
        </p:txBody>
      </p:sp>
      <p:sp>
        <p:nvSpPr>
          <p:cNvPr id="7" name="Google Shape;249;p8">
            <a:extLst>
              <a:ext uri="{FF2B5EF4-FFF2-40B4-BE49-F238E27FC236}">
                <a16:creationId xmlns:a16="http://schemas.microsoft.com/office/drawing/2014/main" id="{FF944601-CE65-9372-A679-13A8404313A8}"/>
              </a:ext>
            </a:extLst>
          </p:cNvPr>
          <p:cNvSpPr txBox="1"/>
          <p:nvPr/>
        </p:nvSpPr>
        <p:spPr>
          <a:xfrm>
            <a:off x="3812005" y="1286665"/>
            <a:ext cx="5582630"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b="1" dirty="0">
                <a:solidFill>
                  <a:schemeClr val="dk1"/>
                </a:solidFill>
                <a:latin typeface="Oswald" panose="00000500000000000000" pitchFamily="2" charset="0"/>
                <a:ea typeface="Arimo"/>
                <a:cs typeface="Arimo"/>
                <a:sym typeface="Arimo"/>
              </a:rPr>
              <a:t>Be the Revenue Management Champion</a:t>
            </a:r>
            <a:endParaRPr sz="2400" dirty="0">
              <a:latin typeface="Oswald" panose="00000500000000000000" pitchFamily="2" charset="0"/>
            </a:endParaRPr>
          </a:p>
        </p:txBody>
      </p:sp>
      <p:sp>
        <p:nvSpPr>
          <p:cNvPr id="8" name="Google Shape;256;p8">
            <a:extLst>
              <a:ext uri="{FF2B5EF4-FFF2-40B4-BE49-F238E27FC236}">
                <a16:creationId xmlns:a16="http://schemas.microsoft.com/office/drawing/2014/main" id="{2D3AE6C2-1729-2EA4-8DCE-E4725E141B26}"/>
              </a:ext>
            </a:extLst>
          </p:cNvPr>
          <p:cNvSpPr/>
          <p:nvPr/>
        </p:nvSpPr>
        <p:spPr>
          <a:xfrm>
            <a:off x="2973765" y="1206804"/>
            <a:ext cx="698500" cy="698500"/>
          </a:xfrm>
          <a:prstGeom prst="roundRect">
            <a:avLst>
              <a:gd name="adj" fmla="val 18485"/>
            </a:avLst>
          </a:prstGeom>
          <a:solidFill>
            <a:srgbClr val="F273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1" name="Google Shape;251;p8">
            <a:extLst>
              <a:ext uri="{FF2B5EF4-FFF2-40B4-BE49-F238E27FC236}">
                <a16:creationId xmlns:a16="http://schemas.microsoft.com/office/drawing/2014/main" id="{5E19FBC2-0BC0-E56B-541C-310E47D1F8D9}"/>
              </a:ext>
            </a:extLst>
          </p:cNvPr>
          <p:cNvSpPr txBox="1"/>
          <p:nvPr/>
        </p:nvSpPr>
        <p:spPr>
          <a:xfrm>
            <a:off x="3812004" y="4025291"/>
            <a:ext cx="6977915"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b="1" dirty="0">
                <a:solidFill>
                  <a:schemeClr val="dk1"/>
                </a:solidFill>
                <a:latin typeface="Oswald" panose="00000500000000000000" pitchFamily="2" charset="0"/>
                <a:ea typeface="Arimo"/>
                <a:cs typeface="Arimo"/>
                <a:sym typeface="Arimo"/>
              </a:rPr>
              <a:t>Understand all of your Marketing Initiatives</a:t>
            </a:r>
            <a:endParaRPr sz="2400" b="1" dirty="0">
              <a:solidFill>
                <a:schemeClr val="dk1"/>
              </a:solidFill>
              <a:latin typeface="Oswald" panose="00000500000000000000" pitchFamily="2" charset="0"/>
              <a:ea typeface="Arimo"/>
              <a:cs typeface="Arimo"/>
            </a:endParaRPr>
          </a:p>
        </p:txBody>
      </p:sp>
      <p:sp>
        <p:nvSpPr>
          <p:cNvPr id="12" name="Google Shape;257;p8">
            <a:extLst>
              <a:ext uri="{FF2B5EF4-FFF2-40B4-BE49-F238E27FC236}">
                <a16:creationId xmlns:a16="http://schemas.microsoft.com/office/drawing/2014/main" id="{AA015EE0-0278-EEE4-FDCF-82BC2FC5356A}"/>
              </a:ext>
            </a:extLst>
          </p:cNvPr>
          <p:cNvSpPr/>
          <p:nvPr/>
        </p:nvSpPr>
        <p:spPr>
          <a:xfrm>
            <a:off x="2973765" y="5333426"/>
            <a:ext cx="698500" cy="698500"/>
          </a:xfrm>
          <a:prstGeom prst="roundRect">
            <a:avLst>
              <a:gd name="adj" fmla="val 18485"/>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5" name="Google Shape;260;p8">
            <a:extLst>
              <a:ext uri="{FF2B5EF4-FFF2-40B4-BE49-F238E27FC236}">
                <a16:creationId xmlns:a16="http://schemas.microsoft.com/office/drawing/2014/main" id="{1F982709-1AE0-FDCC-D1D8-15CA15132165}"/>
              </a:ext>
            </a:extLst>
          </p:cNvPr>
          <p:cNvSpPr txBox="1"/>
          <p:nvPr/>
        </p:nvSpPr>
        <p:spPr>
          <a:xfrm>
            <a:off x="2973765" y="3658969"/>
            <a:ext cx="37702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lt1"/>
                </a:solidFill>
                <a:latin typeface="Open Sans"/>
                <a:ea typeface="Open Sans"/>
                <a:cs typeface="Open Sans"/>
                <a:sym typeface="Open Sans"/>
              </a:rPr>
              <a:t>3.</a:t>
            </a:r>
            <a:endParaRPr dirty="0"/>
          </a:p>
        </p:txBody>
      </p:sp>
      <p:sp>
        <p:nvSpPr>
          <p:cNvPr id="16" name="Google Shape;253;p8">
            <a:extLst>
              <a:ext uri="{FF2B5EF4-FFF2-40B4-BE49-F238E27FC236}">
                <a16:creationId xmlns:a16="http://schemas.microsoft.com/office/drawing/2014/main" id="{D0155CA7-0623-9890-F66C-75EDC1633C1F}"/>
              </a:ext>
            </a:extLst>
          </p:cNvPr>
          <p:cNvSpPr txBox="1"/>
          <p:nvPr/>
        </p:nvSpPr>
        <p:spPr>
          <a:xfrm>
            <a:off x="3812004" y="5451864"/>
            <a:ext cx="5672642"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b="1" dirty="0">
                <a:solidFill>
                  <a:schemeClr val="dk1"/>
                </a:solidFill>
                <a:latin typeface="Oswald" panose="00000500000000000000" pitchFamily="2" charset="0"/>
                <a:ea typeface="Arimo"/>
                <a:cs typeface="Arimo"/>
                <a:sym typeface="Arimo"/>
              </a:rPr>
              <a:t>Drive Reputation Management</a:t>
            </a:r>
            <a:endParaRPr sz="2400" b="1" dirty="0">
              <a:solidFill>
                <a:schemeClr val="dk1"/>
              </a:solidFill>
              <a:latin typeface="Oswald" panose="00000500000000000000" pitchFamily="2" charset="0"/>
              <a:ea typeface="Arimo"/>
              <a:cs typeface="Arimo"/>
            </a:endParaRPr>
          </a:p>
        </p:txBody>
      </p:sp>
      <p:sp>
        <p:nvSpPr>
          <p:cNvPr id="17" name="Google Shape;258;p8">
            <a:extLst>
              <a:ext uri="{FF2B5EF4-FFF2-40B4-BE49-F238E27FC236}">
                <a16:creationId xmlns:a16="http://schemas.microsoft.com/office/drawing/2014/main" id="{43C3050C-6076-C81C-A544-2A3BAF1E01D3}"/>
              </a:ext>
            </a:extLst>
          </p:cNvPr>
          <p:cNvSpPr/>
          <p:nvPr/>
        </p:nvSpPr>
        <p:spPr>
          <a:xfrm>
            <a:off x="2973765" y="3906853"/>
            <a:ext cx="698500" cy="698500"/>
          </a:xfrm>
          <a:prstGeom prst="roundRect">
            <a:avLst>
              <a:gd name="adj" fmla="val 18485"/>
            </a:avLst>
          </a:prstGeom>
          <a:solidFill>
            <a:srgbClr val="F273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9" name="Google Shape;251;p8">
            <a:extLst>
              <a:ext uri="{FF2B5EF4-FFF2-40B4-BE49-F238E27FC236}">
                <a16:creationId xmlns:a16="http://schemas.microsoft.com/office/drawing/2014/main" id="{225299BB-4BEF-3DC1-FEBF-F5F49154AB3E}"/>
              </a:ext>
            </a:extLst>
          </p:cNvPr>
          <p:cNvSpPr txBox="1"/>
          <p:nvPr/>
        </p:nvSpPr>
        <p:spPr>
          <a:xfrm>
            <a:off x="3812005" y="2573605"/>
            <a:ext cx="5268385"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400" b="1" dirty="0">
                <a:solidFill>
                  <a:schemeClr val="dk1"/>
                </a:solidFill>
                <a:latin typeface="Oswald" panose="00000500000000000000" pitchFamily="2" charset="0"/>
                <a:ea typeface="Arimo"/>
                <a:cs typeface="Arimo"/>
                <a:sym typeface="Arimo"/>
              </a:rPr>
              <a:t>Lead Sales Efforts</a:t>
            </a:r>
            <a:endParaRPr sz="2400" b="1" dirty="0">
              <a:solidFill>
                <a:schemeClr val="dk1"/>
              </a:solidFill>
              <a:latin typeface="Oswald" panose="00000500000000000000" pitchFamily="2" charset="0"/>
              <a:ea typeface="Arimo"/>
              <a:cs typeface="Arimo"/>
            </a:endParaRPr>
          </a:p>
        </p:txBody>
      </p:sp>
      <p:sp>
        <p:nvSpPr>
          <p:cNvPr id="2" name="Google Shape;257;p8">
            <a:extLst>
              <a:ext uri="{FF2B5EF4-FFF2-40B4-BE49-F238E27FC236}">
                <a16:creationId xmlns:a16="http://schemas.microsoft.com/office/drawing/2014/main" id="{EF79BCD4-4905-02C2-BC06-BC746BF306B1}"/>
              </a:ext>
            </a:extLst>
          </p:cNvPr>
          <p:cNvSpPr/>
          <p:nvPr/>
        </p:nvSpPr>
        <p:spPr>
          <a:xfrm>
            <a:off x="2973765" y="2496565"/>
            <a:ext cx="698500" cy="698500"/>
          </a:xfrm>
          <a:prstGeom prst="roundRect">
            <a:avLst>
              <a:gd name="adj" fmla="val 18485"/>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extLst>
      <p:ext uri="{BB962C8B-B14F-4D97-AF65-F5344CB8AC3E}">
        <p14:creationId xmlns:p14="http://schemas.microsoft.com/office/powerpoint/2010/main" val="970481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18C4E13-2960-BB45-B65B-E5BD8870BDE3}"/>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pic>
        <p:nvPicPr>
          <p:cNvPr id="8" name="Picture 7">
            <a:extLst>
              <a:ext uri="{FF2B5EF4-FFF2-40B4-BE49-F238E27FC236}">
                <a16:creationId xmlns:a16="http://schemas.microsoft.com/office/drawing/2014/main" id="{E09E9854-74E9-4EAB-816A-6F154686C2C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388157" y="5925516"/>
            <a:ext cx="1611011" cy="883665"/>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B2F35121-9CE8-AAE5-2FD8-A9AF661BEA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4057" y="6153786"/>
            <a:ext cx="2783633" cy="504534"/>
          </a:xfrm>
          <a:prstGeom prst="rect">
            <a:avLst/>
          </a:prstGeom>
        </p:spPr>
      </p:pic>
      <p:sp>
        <p:nvSpPr>
          <p:cNvPr id="2" name="Google Shape;152;p3">
            <a:extLst>
              <a:ext uri="{FF2B5EF4-FFF2-40B4-BE49-F238E27FC236}">
                <a16:creationId xmlns:a16="http://schemas.microsoft.com/office/drawing/2014/main" id="{D4C10631-A44D-8CC5-6C0B-80DEF84329F7}"/>
              </a:ext>
            </a:extLst>
          </p:cNvPr>
          <p:cNvSpPr txBox="1"/>
          <p:nvPr/>
        </p:nvSpPr>
        <p:spPr>
          <a:xfrm>
            <a:off x="951182" y="287111"/>
            <a:ext cx="9256508" cy="707846"/>
          </a:xfrm>
          <a:prstGeom prst="rect">
            <a:avLst/>
          </a:prstGeom>
          <a:noFill/>
          <a:ln>
            <a:noFill/>
          </a:ln>
        </p:spPr>
        <p:txBody>
          <a:bodyPr spcFirstLastPara="1" wrap="square" lIns="91425" tIns="45700" rIns="91425" bIns="45700" anchor="t" anchorCtr="0">
            <a:spAutoFit/>
          </a:bodyPr>
          <a:lstStyle/>
          <a:p>
            <a:r>
              <a:rPr lang="en-US" sz="4000" b="1" dirty="0">
                <a:solidFill>
                  <a:srgbClr val="F2734C"/>
                </a:solidFill>
                <a:latin typeface="Oswald" panose="00000500000000000000" pitchFamily="2" charset="0"/>
                <a:ea typeface="Arimo"/>
                <a:cs typeface="Arimo"/>
                <a:sym typeface="Arimo"/>
              </a:rPr>
              <a:t>Financial Acumen</a:t>
            </a:r>
            <a:endParaRPr lang="en-US" dirty="0">
              <a:solidFill>
                <a:srgbClr val="F2734C"/>
              </a:solidFill>
              <a:latin typeface="Oswald" panose="00000500000000000000" pitchFamily="2" charset="0"/>
            </a:endParaRPr>
          </a:p>
        </p:txBody>
      </p:sp>
      <p:sp>
        <p:nvSpPr>
          <p:cNvPr id="4" name="Google Shape;146;p3">
            <a:extLst>
              <a:ext uri="{FF2B5EF4-FFF2-40B4-BE49-F238E27FC236}">
                <a16:creationId xmlns:a16="http://schemas.microsoft.com/office/drawing/2014/main" id="{0B17A7DD-52D9-D00C-E560-C5E54D3160F7}"/>
              </a:ext>
            </a:extLst>
          </p:cNvPr>
          <p:cNvSpPr txBox="1"/>
          <p:nvPr/>
        </p:nvSpPr>
        <p:spPr>
          <a:xfrm>
            <a:off x="930219" y="1073543"/>
            <a:ext cx="489164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F2734C"/>
                </a:solidFill>
                <a:latin typeface="Open Sans" panose="020B0606030504020204" pitchFamily="34" charset="0"/>
                <a:ea typeface="Open Sans" panose="020B0606030504020204" pitchFamily="34" charset="0"/>
                <a:cs typeface="Open Sans" panose="020B0606030504020204" pitchFamily="34" charset="0"/>
                <a:sym typeface="Arimo"/>
              </a:rPr>
              <a:t>Understand your </a:t>
            </a:r>
            <a:r>
              <a:rPr lang="en-US" sz="2800" b="1" dirty="0" err="1">
                <a:solidFill>
                  <a:srgbClr val="F2734C"/>
                </a:solidFill>
                <a:latin typeface="Open Sans" panose="020B0606030504020204" pitchFamily="34" charset="0"/>
                <a:ea typeface="Open Sans" panose="020B0606030504020204" pitchFamily="34" charset="0"/>
                <a:cs typeface="Open Sans" panose="020B0606030504020204" pitchFamily="34" charset="0"/>
                <a:sym typeface="Arimo"/>
              </a:rPr>
              <a:t>P&amp;L</a:t>
            </a:r>
            <a:endParaRPr sz="2800" dirty="0">
              <a:solidFill>
                <a:srgbClr val="F2734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Google Shape;149;p3">
            <a:extLst>
              <a:ext uri="{FF2B5EF4-FFF2-40B4-BE49-F238E27FC236}">
                <a16:creationId xmlns:a16="http://schemas.microsoft.com/office/drawing/2014/main" id="{F79D8DE3-EB27-8D60-1AC4-D58E37CDABEF}"/>
              </a:ext>
            </a:extLst>
          </p:cNvPr>
          <p:cNvSpPr txBox="1"/>
          <p:nvPr/>
        </p:nvSpPr>
        <p:spPr>
          <a:xfrm>
            <a:off x="898469" y="1698021"/>
            <a:ext cx="523455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F2734C"/>
                </a:solidFill>
                <a:latin typeface="Open Sans" panose="020B0606030504020204" pitchFamily="34" charset="0"/>
                <a:ea typeface="Open Sans" panose="020B0606030504020204" pitchFamily="34" charset="0"/>
                <a:cs typeface="Open Sans" panose="020B0606030504020204" pitchFamily="34" charset="0"/>
                <a:sym typeface="Arimo"/>
              </a:rPr>
              <a:t>Be an Expert at Forecasting</a:t>
            </a:r>
            <a:endParaRPr sz="2800" dirty="0">
              <a:solidFill>
                <a:srgbClr val="F2734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Google Shape;143;p3">
            <a:extLst>
              <a:ext uri="{FF2B5EF4-FFF2-40B4-BE49-F238E27FC236}">
                <a16:creationId xmlns:a16="http://schemas.microsoft.com/office/drawing/2014/main" id="{35B83BF7-1DB6-F713-CDBE-26D9B5C62426}"/>
              </a:ext>
            </a:extLst>
          </p:cNvPr>
          <p:cNvSpPr txBox="1"/>
          <p:nvPr/>
        </p:nvSpPr>
        <p:spPr>
          <a:xfrm>
            <a:off x="898469" y="2349308"/>
            <a:ext cx="243694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F2734C"/>
                </a:solidFill>
                <a:latin typeface="Open Sans" panose="020B0606030504020204" pitchFamily="34" charset="0"/>
                <a:ea typeface="Open Sans" panose="020B0606030504020204" pitchFamily="34" charset="0"/>
                <a:cs typeface="Open Sans" panose="020B0606030504020204" pitchFamily="34" charset="0"/>
                <a:sym typeface="Arimo"/>
              </a:rPr>
              <a:t>Be Curious</a:t>
            </a:r>
            <a:endParaRPr sz="2800" dirty="0">
              <a:solidFill>
                <a:srgbClr val="F2734C"/>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15" descr="A bed in a tent&#10;&#10;Description automatically generated">
            <a:extLst>
              <a:ext uri="{FF2B5EF4-FFF2-40B4-BE49-F238E27FC236}">
                <a16:creationId xmlns:a16="http://schemas.microsoft.com/office/drawing/2014/main" id="{44593183-D1CD-08A4-1F6C-4C70E57705D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48450" y="199680"/>
            <a:ext cx="5389847" cy="3633966"/>
          </a:xfrm>
          <a:prstGeom prst="rect">
            <a:avLst/>
          </a:prstGeom>
        </p:spPr>
      </p:pic>
      <p:pic>
        <p:nvPicPr>
          <p:cNvPr id="27" name="Picture 26" descr="A group of cars parked in a parking lot&#10;&#10;Description automatically generated">
            <a:extLst>
              <a:ext uri="{FF2B5EF4-FFF2-40B4-BE49-F238E27FC236}">
                <a16:creationId xmlns:a16="http://schemas.microsoft.com/office/drawing/2014/main" id="{2930C93E-59D2-993E-15C1-3ECE0FD009B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6718" y="2962099"/>
            <a:ext cx="5482182" cy="3696221"/>
          </a:xfrm>
          <a:prstGeom prst="rect">
            <a:avLst/>
          </a:prstGeom>
        </p:spPr>
      </p:pic>
    </p:spTree>
    <p:extLst>
      <p:ext uri="{BB962C8B-B14F-4D97-AF65-F5344CB8AC3E}">
        <p14:creationId xmlns:p14="http://schemas.microsoft.com/office/powerpoint/2010/main" val="733168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18C4E13-2960-BB45-B65B-E5BD8870BDE3}"/>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pic>
        <p:nvPicPr>
          <p:cNvPr id="8" name="Picture 7">
            <a:extLst>
              <a:ext uri="{FF2B5EF4-FFF2-40B4-BE49-F238E27FC236}">
                <a16:creationId xmlns:a16="http://schemas.microsoft.com/office/drawing/2014/main" id="{E09E9854-74E9-4EAB-816A-6F154686C2C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388157" y="5925516"/>
            <a:ext cx="1611011" cy="883665"/>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B2F35121-9CE8-AAE5-2FD8-A9AF661BEA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4057" y="6153786"/>
            <a:ext cx="2783633" cy="504534"/>
          </a:xfrm>
          <a:prstGeom prst="rect">
            <a:avLst/>
          </a:prstGeom>
        </p:spPr>
      </p:pic>
      <p:sp>
        <p:nvSpPr>
          <p:cNvPr id="2" name="Google Shape;152;p3">
            <a:extLst>
              <a:ext uri="{FF2B5EF4-FFF2-40B4-BE49-F238E27FC236}">
                <a16:creationId xmlns:a16="http://schemas.microsoft.com/office/drawing/2014/main" id="{D4C10631-A44D-8CC5-6C0B-80DEF84329F7}"/>
              </a:ext>
            </a:extLst>
          </p:cNvPr>
          <p:cNvSpPr txBox="1"/>
          <p:nvPr/>
        </p:nvSpPr>
        <p:spPr>
          <a:xfrm>
            <a:off x="951182" y="287111"/>
            <a:ext cx="9256508" cy="707846"/>
          </a:xfrm>
          <a:prstGeom prst="rect">
            <a:avLst/>
          </a:prstGeom>
          <a:noFill/>
          <a:ln>
            <a:noFill/>
          </a:ln>
        </p:spPr>
        <p:txBody>
          <a:bodyPr spcFirstLastPara="1" wrap="square" lIns="91425" tIns="45700" rIns="91425" bIns="45700" anchor="t" anchorCtr="0">
            <a:spAutoFit/>
          </a:bodyPr>
          <a:lstStyle/>
          <a:p>
            <a:pPr algn="ctr"/>
            <a:r>
              <a:rPr lang="en-US" sz="4000" b="1" dirty="0">
                <a:solidFill>
                  <a:srgbClr val="F2734C"/>
                </a:solidFill>
                <a:latin typeface="Oswald" panose="00000500000000000000" pitchFamily="2" charset="0"/>
                <a:ea typeface="Arimo"/>
                <a:cs typeface="Arimo"/>
                <a:sym typeface="Arimo"/>
              </a:rPr>
              <a:t>What’s Next?</a:t>
            </a:r>
            <a:endParaRPr lang="en-US" dirty="0">
              <a:solidFill>
                <a:srgbClr val="F2734C"/>
              </a:solidFill>
              <a:latin typeface="Oswald" panose="00000500000000000000" pitchFamily="2" charset="0"/>
            </a:endParaRPr>
          </a:p>
        </p:txBody>
      </p:sp>
      <p:sp>
        <p:nvSpPr>
          <p:cNvPr id="5" name="Google Shape;269;p9">
            <a:extLst>
              <a:ext uri="{FF2B5EF4-FFF2-40B4-BE49-F238E27FC236}">
                <a16:creationId xmlns:a16="http://schemas.microsoft.com/office/drawing/2014/main" id="{F4211485-24E3-FEC7-12C6-4FC222E63301}"/>
              </a:ext>
            </a:extLst>
          </p:cNvPr>
          <p:cNvSpPr/>
          <p:nvPr/>
        </p:nvSpPr>
        <p:spPr>
          <a:xfrm>
            <a:off x="3469378" y="1052858"/>
            <a:ext cx="4370209" cy="923289"/>
          </a:xfrm>
          <a:prstGeom prst="rect">
            <a:avLst/>
          </a:prstGeom>
          <a:noFill/>
          <a:ln>
            <a:noFill/>
          </a:ln>
        </p:spPr>
        <p:txBody>
          <a:bodyPr spcFirstLastPara="1" wrap="square" lIns="91425" tIns="45700" rIns="91425" bIns="45700" anchor="t" anchorCtr="0">
            <a:spAutoFit/>
          </a:bodyPr>
          <a:lstStyle/>
          <a:p>
            <a:pPr marR="0" lvl="0" algn="ctr" rtl="0">
              <a:lnSpc>
                <a:spcPct val="150000"/>
              </a:lnSpc>
              <a:spcBef>
                <a:spcPts val="0"/>
              </a:spcBef>
              <a:spcAft>
                <a:spcPts val="0"/>
              </a:spcAft>
            </a:pPr>
            <a:r>
              <a:rPr lang="en-US" sz="1800" dirty="0">
                <a:solidFill>
                  <a:srgbClr val="457B9D"/>
                </a:solidFill>
                <a:latin typeface="Open Sans"/>
                <a:ea typeface="Open Sans"/>
                <a:cs typeface="Open Sans"/>
                <a:sym typeface="Open Sans"/>
              </a:rPr>
              <a:t>Get </a:t>
            </a:r>
            <a:r>
              <a:rPr lang="en-US" sz="1800" b="1" dirty="0">
                <a:solidFill>
                  <a:srgbClr val="457B9D"/>
                </a:solidFill>
                <a:latin typeface="Open Sans"/>
                <a:ea typeface="Open Sans"/>
                <a:cs typeface="Open Sans"/>
                <a:sym typeface="Open Sans"/>
              </a:rPr>
              <a:t>ORGANIZED</a:t>
            </a:r>
            <a:r>
              <a:rPr lang="en-US" sz="1800" dirty="0">
                <a:solidFill>
                  <a:srgbClr val="457B9D"/>
                </a:solidFill>
                <a:latin typeface="Open Sans"/>
                <a:ea typeface="Open Sans"/>
                <a:cs typeface="Open Sans"/>
                <a:sym typeface="Open Sans"/>
              </a:rPr>
              <a:t> and </a:t>
            </a:r>
            <a:r>
              <a:rPr lang="en-US" sz="1800" b="1" dirty="0">
                <a:solidFill>
                  <a:srgbClr val="457B9D"/>
                </a:solidFill>
                <a:latin typeface="Open Sans"/>
                <a:ea typeface="Open Sans"/>
                <a:cs typeface="Open Sans"/>
                <a:sym typeface="Open Sans"/>
              </a:rPr>
              <a:t>PRIORITIZE</a:t>
            </a:r>
          </a:p>
          <a:p>
            <a:pPr marR="0" lvl="0" algn="ctr" rtl="0">
              <a:lnSpc>
                <a:spcPct val="150000"/>
              </a:lnSpc>
              <a:spcBef>
                <a:spcPts val="0"/>
              </a:spcBef>
              <a:spcAft>
                <a:spcPts val="0"/>
              </a:spcAft>
            </a:pPr>
            <a:r>
              <a:rPr lang="en-US" sz="1800" dirty="0">
                <a:solidFill>
                  <a:srgbClr val="457B9D"/>
                </a:solidFill>
                <a:latin typeface="Open Sans"/>
                <a:ea typeface="Open Sans"/>
                <a:cs typeface="Open Sans"/>
                <a:sym typeface="Open Sans"/>
              </a:rPr>
              <a:t>Immerse </a:t>
            </a:r>
            <a:r>
              <a:rPr lang="en-US" sz="1800" b="1" dirty="0">
                <a:solidFill>
                  <a:srgbClr val="457B9D"/>
                </a:solidFill>
                <a:latin typeface="Open Sans"/>
                <a:ea typeface="Open Sans"/>
                <a:cs typeface="Open Sans"/>
                <a:sym typeface="Open Sans"/>
              </a:rPr>
              <a:t>YOURSELF</a:t>
            </a:r>
          </a:p>
        </p:txBody>
      </p:sp>
      <p:sp>
        <p:nvSpPr>
          <p:cNvPr id="10" name="TextBox 9">
            <a:extLst>
              <a:ext uri="{FF2B5EF4-FFF2-40B4-BE49-F238E27FC236}">
                <a16:creationId xmlns:a16="http://schemas.microsoft.com/office/drawing/2014/main" id="{06008126-41E7-D656-28A3-FCD34730683B}"/>
              </a:ext>
            </a:extLst>
          </p:cNvPr>
          <p:cNvSpPr txBox="1"/>
          <p:nvPr/>
        </p:nvSpPr>
        <p:spPr>
          <a:xfrm>
            <a:off x="379770" y="1935317"/>
            <a:ext cx="7287856" cy="2246769"/>
          </a:xfrm>
          <a:prstGeom prst="rect">
            <a:avLst/>
          </a:prstGeom>
          <a:noFill/>
        </p:spPr>
        <p:txBody>
          <a:bodyPr wrap="square" lIns="91440" tIns="45720" rIns="91440" bIns="45720" rtlCol="0" anchor="t">
            <a:spAutoFit/>
          </a:bodyPr>
          <a:lstStyle/>
          <a:p>
            <a:pPr marL="285750" lvl="1" indent="-285750">
              <a:lnSpc>
                <a:spcPct val="150000"/>
              </a:lnSpc>
              <a:buFont typeface="Arial" panose="020B0604020202020204" pitchFamily="34" charset="0"/>
              <a:buChar char="•"/>
            </a:pPr>
            <a:r>
              <a:rPr lang="en-US" sz="1600" dirty="0">
                <a:solidFill>
                  <a:srgbClr val="457B9D"/>
                </a:solidFill>
                <a:latin typeface="Open Sans"/>
                <a:ea typeface="Open Sans"/>
                <a:cs typeface="Open Sans"/>
                <a:sym typeface="Open Sans"/>
              </a:rPr>
              <a:t>Get involved</a:t>
            </a:r>
          </a:p>
          <a:p>
            <a:pPr marL="285750" lvl="1" indent="-285750">
              <a:lnSpc>
                <a:spcPct val="150000"/>
              </a:lnSpc>
              <a:buFont typeface="Arial" panose="020B0604020202020204" pitchFamily="34" charset="0"/>
              <a:buChar char="•"/>
            </a:pPr>
            <a:r>
              <a:rPr lang="en-US" sz="1600" dirty="0">
                <a:solidFill>
                  <a:srgbClr val="457B9D"/>
                </a:solidFill>
                <a:latin typeface="Open Sans"/>
                <a:ea typeface="Open Sans"/>
                <a:cs typeface="Open Sans"/>
                <a:sym typeface="Open Sans"/>
              </a:rPr>
              <a:t>Stream a Podcast </a:t>
            </a:r>
          </a:p>
          <a:p>
            <a:pPr marL="285750" lvl="1" indent="-285750">
              <a:lnSpc>
                <a:spcPct val="150000"/>
              </a:lnSpc>
              <a:buFont typeface="Arial" panose="020B0604020202020204" pitchFamily="34" charset="0"/>
              <a:buChar char="•"/>
            </a:pPr>
            <a:r>
              <a:rPr lang="en-US" sz="1600" dirty="0">
                <a:solidFill>
                  <a:srgbClr val="457B9D"/>
                </a:solidFill>
                <a:latin typeface="Open Sans"/>
                <a:ea typeface="Open Sans"/>
                <a:cs typeface="Open Sans"/>
                <a:sym typeface="Open Sans"/>
              </a:rPr>
              <a:t>Read an article or take a class (start with LinkedIn)</a:t>
            </a:r>
            <a:endParaRPr lang="en-US" sz="1600" dirty="0">
              <a:solidFill>
                <a:srgbClr val="457B9D"/>
              </a:solidFill>
              <a:latin typeface="Open Sans"/>
              <a:ea typeface="Open Sans"/>
              <a:cs typeface="Open Sans"/>
            </a:endParaRPr>
          </a:p>
          <a:p>
            <a:pPr marL="285750" lvl="1" indent="-285750">
              <a:lnSpc>
                <a:spcPct val="150000"/>
              </a:lnSpc>
              <a:buFont typeface="Arial" panose="020B0604020202020204" pitchFamily="34" charset="0"/>
              <a:buChar char="•"/>
            </a:pPr>
            <a:r>
              <a:rPr lang="en-US" sz="1600" dirty="0">
                <a:solidFill>
                  <a:srgbClr val="457B9D"/>
                </a:solidFill>
                <a:latin typeface="Open Sans"/>
                <a:ea typeface="Open Sans"/>
                <a:cs typeface="Open Sans"/>
                <a:sym typeface="Open Sans"/>
              </a:rPr>
              <a:t>Lead an initiative</a:t>
            </a:r>
            <a:endParaRPr lang="en-US" sz="1600" dirty="0" err="1">
              <a:solidFill>
                <a:srgbClr val="457B9D"/>
              </a:solidFill>
              <a:latin typeface="Open Sans"/>
              <a:ea typeface="Open Sans"/>
              <a:cs typeface="Open Sans"/>
            </a:endParaRPr>
          </a:p>
          <a:p>
            <a:pPr marL="285750" lvl="1" indent="-285750">
              <a:lnSpc>
                <a:spcPct val="150000"/>
              </a:lnSpc>
              <a:buFont typeface="Arial" panose="020B0604020202020204" pitchFamily="34" charset="0"/>
              <a:buChar char="•"/>
            </a:pPr>
            <a:r>
              <a:rPr lang="en-US" sz="1600" dirty="0">
                <a:solidFill>
                  <a:srgbClr val="457B9D"/>
                </a:solidFill>
                <a:latin typeface="Open Sans"/>
                <a:ea typeface="Open Sans"/>
                <a:cs typeface="Open Sans"/>
                <a:sym typeface="Open Sans"/>
              </a:rPr>
              <a:t>Read a book</a:t>
            </a:r>
            <a:endParaRPr lang="en-US" sz="2000" dirty="0">
              <a:solidFill>
                <a:srgbClr val="457B9D"/>
              </a:solidFill>
              <a:latin typeface="Open Sans"/>
              <a:ea typeface="Open Sans"/>
              <a:cs typeface="Open Sans"/>
              <a:sym typeface="Open Sans"/>
            </a:endParaRPr>
          </a:p>
          <a:p>
            <a:endParaRPr lang="en-US" sz="2000" dirty="0"/>
          </a:p>
        </p:txBody>
      </p:sp>
      <p:sp>
        <p:nvSpPr>
          <p:cNvPr id="14" name="Google Shape;289;p10">
            <a:extLst>
              <a:ext uri="{FF2B5EF4-FFF2-40B4-BE49-F238E27FC236}">
                <a16:creationId xmlns:a16="http://schemas.microsoft.com/office/drawing/2014/main" id="{784E0202-3A09-344C-D238-163262349842}"/>
              </a:ext>
            </a:extLst>
          </p:cNvPr>
          <p:cNvSpPr/>
          <p:nvPr/>
        </p:nvSpPr>
        <p:spPr>
          <a:xfrm>
            <a:off x="2715471" y="4200206"/>
            <a:ext cx="45719" cy="406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tx1"/>
              </a:solidFill>
              <a:latin typeface="Open Sans"/>
              <a:ea typeface="Open Sans"/>
              <a:cs typeface="Open Sans"/>
              <a:sym typeface="Open Sans"/>
            </a:endParaRPr>
          </a:p>
        </p:txBody>
      </p:sp>
      <p:sp>
        <p:nvSpPr>
          <p:cNvPr id="17" name="Google Shape;292;p10">
            <a:extLst>
              <a:ext uri="{FF2B5EF4-FFF2-40B4-BE49-F238E27FC236}">
                <a16:creationId xmlns:a16="http://schemas.microsoft.com/office/drawing/2014/main" id="{33B0EE8E-B340-FA6A-C315-B902698466B6}"/>
              </a:ext>
            </a:extLst>
          </p:cNvPr>
          <p:cNvSpPr/>
          <p:nvPr/>
        </p:nvSpPr>
        <p:spPr>
          <a:xfrm>
            <a:off x="2715471" y="4922737"/>
            <a:ext cx="45719" cy="406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tx1"/>
              </a:solidFill>
              <a:latin typeface="Open Sans"/>
              <a:ea typeface="Open Sans"/>
              <a:cs typeface="Open Sans"/>
              <a:sym typeface="Open Sans"/>
            </a:endParaRPr>
          </a:p>
        </p:txBody>
      </p:sp>
      <p:sp>
        <p:nvSpPr>
          <p:cNvPr id="18" name="Google Shape;289;p10">
            <a:extLst>
              <a:ext uri="{FF2B5EF4-FFF2-40B4-BE49-F238E27FC236}">
                <a16:creationId xmlns:a16="http://schemas.microsoft.com/office/drawing/2014/main" id="{C09F0476-D202-7DCF-FDA6-A656957E4E88}"/>
              </a:ext>
            </a:extLst>
          </p:cNvPr>
          <p:cNvSpPr/>
          <p:nvPr/>
        </p:nvSpPr>
        <p:spPr>
          <a:xfrm>
            <a:off x="5325338" y="4200194"/>
            <a:ext cx="45719" cy="406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tx1"/>
              </a:solidFill>
              <a:latin typeface="Open Sans"/>
              <a:ea typeface="Open Sans"/>
              <a:cs typeface="Open Sans"/>
              <a:sym typeface="Open Sans"/>
            </a:endParaRPr>
          </a:p>
        </p:txBody>
      </p:sp>
      <p:sp>
        <p:nvSpPr>
          <p:cNvPr id="19" name="Google Shape;292;p10">
            <a:extLst>
              <a:ext uri="{FF2B5EF4-FFF2-40B4-BE49-F238E27FC236}">
                <a16:creationId xmlns:a16="http://schemas.microsoft.com/office/drawing/2014/main" id="{E83744F5-0A2C-E3D5-09D1-8351489EA68C}"/>
              </a:ext>
            </a:extLst>
          </p:cNvPr>
          <p:cNvSpPr/>
          <p:nvPr/>
        </p:nvSpPr>
        <p:spPr>
          <a:xfrm>
            <a:off x="5325338" y="4922725"/>
            <a:ext cx="45719" cy="406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tx1"/>
              </a:solidFill>
              <a:latin typeface="Open Sans"/>
              <a:ea typeface="Open Sans"/>
              <a:cs typeface="Open Sans"/>
              <a:sym typeface="Open Sans"/>
            </a:endParaRPr>
          </a:p>
        </p:txBody>
      </p:sp>
      <p:sp>
        <p:nvSpPr>
          <p:cNvPr id="25" name="Google Shape;277;p10">
            <a:extLst>
              <a:ext uri="{FF2B5EF4-FFF2-40B4-BE49-F238E27FC236}">
                <a16:creationId xmlns:a16="http://schemas.microsoft.com/office/drawing/2014/main" id="{EDA592AB-3103-9EB8-5CB3-066C75F6ED69}"/>
              </a:ext>
            </a:extLst>
          </p:cNvPr>
          <p:cNvSpPr/>
          <p:nvPr/>
        </p:nvSpPr>
        <p:spPr>
          <a:xfrm>
            <a:off x="379770" y="3940337"/>
            <a:ext cx="7287856" cy="2148449"/>
          </a:xfrm>
          <a:prstGeom prst="rect">
            <a:avLst/>
          </a:prstGeom>
          <a:solidFill>
            <a:srgbClr val="F273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6" name="Google Shape;281;p10">
            <a:extLst>
              <a:ext uri="{FF2B5EF4-FFF2-40B4-BE49-F238E27FC236}">
                <a16:creationId xmlns:a16="http://schemas.microsoft.com/office/drawing/2014/main" id="{E8722328-35DA-25A1-6693-F5E4879C8B1E}"/>
              </a:ext>
            </a:extLst>
          </p:cNvPr>
          <p:cNvSpPr txBox="1"/>
          <p:nvPr/>
        </p:nvSpPr>
        <p:spPr>
          <a:xfrm>
            <a:off x="379769" y="4046330"/>
            <a:ext cx="2759515" cy="369291"/>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pPr>
            <a:r>
              <a:rPr lang="en-US" sz="1200" b="1" dirty="0">
                <a:solidFill>
                  <a:schemeClr val="bg1"/>
                </a:solidFill>
                <a:latin typeface="Open Sans"/>
                <a:ea typeface="Open Sans"/>
                <a:cs typeface="Open Sans"/>
                <a:sym typeface="Open Sans"/>
              </a:rPr>
              <a:t>Good To Great </a:t>
            </a:r>
          </a:p>
        </p:txBody>
      </p:sp>
      <p:sp>
        <p:nvSpPr>
          <p:cNvPr id="27" name="Google Shape;282;p10">
            <a:extLst>
              <a:ext uri="{FF2B5EF4-FFF2-40B4-BE49-F238E27FC236}">
                <a16:creationId xmlns:a16="http://schemas.microsoft.com/office/drawing/2014/main" id="{5BF9CCF8-E6BE-B16F-6CBB-2A6C3F78F15B}"/>
              </a:ext>
            </a:extLst>
          </p:cNvPr>
          <p:cNvSpPr/>
          <p:nvPr/>
        </p:nvSpPr>
        <p:spPr>
          <a:xfrm>
            <a:off x="400139" y="4272966"/>
            <a:ext cx="3251512" cy="36929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dirty="0">
                <a:solidFill>
                  <a:schemeClr val="lt1"/>
                </a:solidFill>
                <a:latin typeface="Open Sans"/>
                <a:ea typeface="Open Sans"/>
                <a:cs typeface="Open Sans"/>
                <a:sym typeface="Open Sans"/>
              </a:rPr>
              <a:t>By Jim Collins</a:t>
            </a:r>
            <a:endParaRPr dirty="0"/>
          </a:p>
        </p:txBody>
      </p:sp>
      <p:sp>
        <p:nvSpPr>
          <p:cNvPr id="28" name="Google Shape;284;p10">
            <a:extLst>
              <a:ext uri="{FF2B5EF4-FFF2-40B4-BE49-F238E27FC236}">
                <a16:creationId xmlns:a16="http://schemas.microsoft.com/office/drawing/2014/main" id="{85A363A1-677D-352A-7FB1-428B6AAE95BA}"/>
              </a:ext>
            </a:extLst>
          </p:cNvPr>
          <p:cNvSpPr txBox="1"/>
          <p:nvPr/>
        </p:nvSpPr>
        <p:spPr>
          <a:xfrm>
            <a:off x="379769" y="4876081"/>
            <a:ext cx="2759515"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lt1"/>
                </a:solidFill>
                <a:latin typeface="Arimo"/>
                <a:ea typeface="Arimo"/>
                <a:cs typeface="Arimo"/>
                <a:sym typeface="Arimo"/>
              </a:rPr>
              <a:t>Who Moved my Cheese</a:t>
            </a:r>
            <a:endParaRPr dirty="0"/>
          </a:p>
        </p:txBody>
      </p:sp>
      <p:sp>
        <p:nvSpPr>
          <p:cNvPr id="29" name="Google Shape;285;p10">
            <a:extLst>
              <a:ext uri="{FF2B5EF4-FFF2-40B4-BE49-F238E27FC236}">
                <a16:creationId xmlns:a16="http://schemas.microsoft.com/office/drawing/2014/main" id="{BB370476-FE9C-47C5-40DA-F5EA99845EB7}"/>
              </a:ext>
            </a:extLst>
          </p:cNvPr>
          <p:cNvSpPr/>
          <p:nvPr/>
        </p:nvSpPr>
        <p:spPr>
          <a:xfrm>
            <a:off x="379768" y="5029205"/>
            <a:ext cx="3251512" cy="36929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dirty="0">
                <a:solidFill>
                  <a:schemeClr val="lt1"/>
                </a:solidFill>
                <a:latin typeface="Open Sans"/>
                <a:ea typeface="Open Sans"/>
                <a:cs typeface="Open Sans"/>
                <a:sym typeface="Open Sans"/>
              </a:rPr>
              <a:t>By Spencer Johnson </a:t>
            </a:r>
            <a:endParaRPr dirty="0"/>
          </a:p>
        </p:txBody>
      </p:sp>
      <p:sp>
        <p:nvSpPr>
          <p:cNvPr id="30" name="Google Shape;287;p10">
            <a:extLst>
              <a:ext uri="{FF2B5EF4-FFF2-40B4-BE49-F238E27FC236}">
                <a16:creationId xmlns:a16="http://schemas.microsoft.com/office/drawing/2014/main" id="{72B43D5D-2F83-3A54-B5EC-78FFEA2524EF}"/>
              </a:ext>
            </a:extLst>
          </p:cNvPr>
          <p:cNvSpPr txBox="1"/>
          <p:nvPr/>
        </p:nvSpPr>
        <p:spPr>
          <a:xfrm>
            <a:off x="2761190" y="4100720"/>
            <a:ext cx="2838270"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lt1"/>
                </a:solidFill>
                <a:latin typeface="Arimo"/>
                <a:ea typeface="Arimo"/>
                <a:cs typeface="Arimo"/>
                <a:sym typeface="Arimo"/>
              </a:rPr>
              <a:t>Monday Morning Leadership</a:t>
            </a:r>
            <a:endParaRPr dirty="0"/>
          </a:p>
        </p:txBody>
      </p:sp>
      <p:sp>
        <p:nvSpPr>
          <p:cNvPr id="31" name="Google Shape;288;p10">
            <a:extLst>
              <a:ext uri="{FF2B5EF4-FFF2-40B4-BE49-F238E27FC236}">
                <a16:creationId xmlns:a16="http://schemas.microsoft.com/office/drawing/2014/main" id="{85F48E86-5E5C-9076-7DDD-E97C655295DA}"/>
              </a:ext>
            </a:extLst>
          </p:cNvPr>
          <p:cNvSpPr/>
          <p:nvPr/>
        </p:nvSpPr>
        <p:spPr>
          <a:xfrm>
            <a:off x="2757425" y="4263476"/>
            <a:ext cx="3375186" cy="36929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dirty="0">
                <a:solidFill>
                  <a:schemeClr val="lt1"/>
                </a:solidFill>
                <a:latin typeface="Open Sans"/>
                <a:ea typeface="Open Sans"/>
                <a:cs typeface="Open Sans"/>
                <a:sym typeface="Open Sans"/>
              </a:rPr>
              <a:t>By David Cottrell</a:t>
            </a:r>
            <a:endParaRPr dirty="0"/>
          </a:p>
        </p:txBody>
      </p:sp>
      <p:sp>
        <p:nvSpPr>
          <p:cNvPr id="32" name="Google Shape;290;p10">
            <a:extLst>
              <a:ext uri="{FF2B5EF4-FFF2-40B4-BE49-F238E27FC236}">
                <a16:creationId xmlns:a16="http://schemas.microsoft.com/office/drawing/2014/main" id="{A2E16697-D6C8-DD78-530F-874FB1912E3F}"/>
              </a:ext>
            </a:extLst>
          </p:cNvPr>
          <p:cNvSpPr txBox="1"/>
          <p:nvPr/>
        </p:nvSpPr>
        <p:spPr>
          <a:xfrm>
            <a:off x="2816212" y="4876095"/>
            <a:ext cx="2838271"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lt1"/>
                </a:solidFill>
                <a:latin typeface="Arimo"/>
                <a:ea typeface="Arimo"/>
                <a:cs typeface="Arimo"/>
                <a:sym typeface="Arimo"/>
              </a:rPr>
              <a:t>FYI for your Improvement</a:t>
            </a:r>
            <a:endParaRPr dirty="0"/>
          </a:p>
        </p:txBody>
      </p:sp>
      <p:sp>
        <p:nvSpPr>
          <p:cNvPr id="33" name="Google Shape;291;p10">
            <a:extLst>
              <a:ext uri="{FF2B5EF4-FFF2-40B4-BE49-F238E27FC236}">
                <a16:creationId xmlns:a16="http://schemas.microsoft.com/office/drawing/2014/main" id="{CAD16DF3-860A-B508-E706-D57C82A43F77}"/>
              </a:ext>
            </a:extLst>
          </p:cNvPr>
          <p:cNvSpPr/>
          <p:nvPr/>
        </p:nvSpPr>
        <p:spPr>
          <a:xfrm>
            <a:off x="2811957" y="5052643"/>
            <a:ext cx="3375186" cy="36929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dirty="0">
                <a:solidFill>
                  <a:schemeClr val="lt1"/>
                </a:solidFill>
                <a:latin typeface="Open Sans"/>
                <a:ea typeface="Open Sans"/>
                <a:cs typeface="Open Sans"/>
                <a:sym typeface="Open Sans"/>
              </a:rPr>
              <a:t>By Robert W </a:t>
            </a:r>
            <a:r>
              <a:rPr lang="en-US" sz="1200" dirty="0" err="1">
                <a:solidFill>
                  <a:schemeClr val="lt1"/>
                </a:solidFill>
                <a:latin typeface="Open Sans"/>
                <a:ea typeface="Open Sans"/>
                <a:cs typeface="Open Sans"/>
                <a:sym typeface="Open Sans"/>
              </a:rPr>
              <a:t>Eichinger</a:t>
            </a:r>
            <a:endParaRPr dirty="0"/>
          </a:p>
        </p:txBody>
      </p:sp>
      <p:sp>
        <p:nvSpPr>
          <p:cNvPr id="34" name="Google Shape;290;p10">
            <a:extLst>
              <a:ext uri="{FF2B5EF4-FFF2-40B4-BE49-F238E27FC236}">
                <a16:creationId xmlns:a16="http://schemas.microsoft.com/office/drawing/2014/main" id="{EFC5A2B6-1F27-CDAA-EFF6-69D8C88BDD1B}"/>
              </a:ext>
            </a:extLst>
          </p:cNvPr>
          <p:cNvSpPr txBox="1"/>
          <p:nvPr/>
        </p:nvSpPr>
        <p:spPr>
          <a:xfrm>
            <a:off x="5569596" y="4876081"/>
            <a:ext cx="2838271"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lt1"/>
                </a:solidFill>
                <a:latin typeface="Arimo"/>
                <a:ea typeface="Arimo"/>
                <a:cs typeface="Arimo"/>
                <a:sym typeface="Arimo"/>
              </a:rPr>
              <a:t>Find Your Why</a:t>
            </a:r>
            <a:endParaRPr dirty="0"/>
          </a:p>
        </p:txBody>
      </p:sp>
      <p:sp>
        <p:nvSpPr>
          <p:cNvPr id="35" name="Google Shape;291;p10">
            <a:extLst>
              <a:ext uri="{FF2B5EF4-FFF2-40B4-BE49-F238E27FC236}">
                <a16:creationId xmlns:a16="http://schemas.microsoft.com/office/drawing/2014/main" id="{699F3429-8625-6DC2-A576-CC4236F985E1}"/>
              </a:ext>
            </a:extLst>
          </p:cNvPr>
          <p:cNvSpPr/>
          <p:nvPr/>
        </p:nvSpPr>
        <p:spPr>
          <a:xfrm>
            <a:off x="5558797" y="5003133"/>
            <a:ext cx="3375186" cy="36929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dirty="0">
                <a:solidFill>
                  <a:schemeClr val="lt1"/>
                </a:solidFill>
                <a:latin typeface="Open Sans"/>
                <a:ea typeface="Open Sans"/>
                <a:cs typeface="Open Sans"/>
                <a:sym typeface="Open Sans"/>
              </a:rPr>
              <a:t>By Simon Sinek</a:t>
            </a:r>
            <a:endParaRPr dirty="0"/>
          </a:p>
        </p:txBody>
      </p:sp>
      <p:sp>
        <p:nvSpPr>
          <p:cNvPr id="36" name="Google Shape;287;p10">
            <a:extLst>
              <a:ext uri="{FF2B5EF4-FFF2-40B4-BE49-F238E27FC236}">
                <a16:creationId xmlns:a16="http://schemas.microsoft.com/office/drawing/2014/main" id="{A12FC0E1-F3D9-F507-7ED6-EBFE51F50D5A}"/>
              </a:ext>
            </a:extLst>
          </p:cNvPr>
          <p:cNvSpPr txBox="1"/>
          <p:nvPr/>
        </p:nvSpPr>
        <p:spPr>
          <a:xfrm>
            <a:off x="5503742" y="4094719"/>
            <a:ext cx="2838270"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lt1"/>
                </a:solidFill>
                <a:latin typeface="Arimo"/>
                <a:ea typeface="Arimo"/>
                <a:cs typeface="Arimo"/>
                <a:sym typeface="Arimo"/>
              </a:rPr>
              <a:t>The Heart Lead Leader</a:t>
            </a:r>
            <a:endParaRPr dirty="0"/>
          </a:p>
        </p:txBody>
      </p:sp>
      <p:sp>
        <p:nvSpPr>
          <p:cNvPr id="37" name="Google Shape;288;p10">
            <a:extLst>
              <a:ext uri="{FF2B5EF4-FFF2-40B4-BE49-F238E27FC236}">
                <a16:creationId xmlns:a16="http://schemas.microsoft.com/office/drawing/2014/main" id="{C623E31C-851C-A1C8-EF2A-250DADA946F4}"/>
              </a:ext>
            </a:extLst>
          </p:cNvPr>
          <p:cNvSpPr/>
          <p:nvPr/>
        </p:nvSpPr>
        <p:spPr>
          <a:xfrm>
            <a:off x="5520704" y="4263464"/>
            <a:ext cx="3375186" cy="36929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dirty="0">
                <a:solidFill>
                  <a:schemeClr val="lt1"/>
                </a:solidFill>
                <a:latin typeface="Open Sans"/>
                <a:ea typeface="Open Sans"/>
                <a:cs typeface="Open Sans"/>
                <a:sym typeface="Open Sans"/>
              </a:rPr>
              <a:t>By Tommy Spaulding</a:t>
            </a:r>
            <a:endParaRPr dirty="0"/>
          </a:p>
        </p:txBody>
      </p:sp>
    </p:spTree>
    <p:extLst>
      <p:ext uri="{BB962C8B-B14F-4D97-AF65-F5344CB8AC3E}">
        <p14:creationId xmlns:p14="http://schemas.microsoft.com/office/powerpoint/2010/main" val="401165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61004D19-A1AE-020E-19ED-E44005200F02}"/>
              </a:ext>
            </a:extLst>
          </p:cNvPr>
          <p:cNvSpPr>
            <a:spLocks noGrp="1"/>
          </p:cNvSpPr>
          <p:nvPr>
            <p:ph type="ctrTitle"/>
          </p:nvPr>
        </p:nvSpPr>
        <p:spPr>
          <a:xfrm>
            <a:off x="613534" y="335850"/>
            <a:ext cx="4525321" cy="3736540"/>
          </a:xfrm>
        </p:spPr>
        <p:txBody>
          <a:bodyPr>
            <a:normAutofit fontScale="90000"/>
          </a:bodyPr>
          <a:lstStyle/>
          <a:p>
            <a:br>
              <a:rPr lang="en-US" sz="2900" dirty="0"/>
            </a:br>
            <a:br>
              <a:rPr lang="en-US" sz="2900" dirty="0"/>
            </a:br>
            <a:br>
              <a:rPr lang="en-US" sz="2900" dirty="0">
                <a:latin typeface="Open Sans" panose="020B0606030504020204" pitchFamily="34" charset="0"/>
                <a:ea typeface="Open Sans" panose="020B0606030504020204" pitchFamily="34" charset="0"/>
                <a:cs typeface="Open Sans" panose="020B0606030504020204" pitchFamily="34" charset="0"/>
              </a:rPr>
            </a:br>
            <a:r>
              <a:rPr lang="en-US" sz="4400" dirty="0">
                <a:latin typeface="Open Sans" panose="020B0606030504020204" pitchFamily="34" charset="0"/>
                <a:ea typeface="Open Sans" panose="020B0606030504020204" pitchFamily="34" charset="0"/>
                <a:cs typeface="Open Sans" panose="020B0606030504020204" pitchFamily="34" charset="0"/>
              </a:rPr>
              <a:t>Questions?</a:t>
            </a:r>
            <a:br>
              <a:rPr lang="en-US" sz="2900" dirty="0">
                <a:latin typeface="Open Sans" panose="020B0606030504020204" pitchFamily="34" charset="0"/>
                <a:ea typeface="Open Sans" panose="020B0606030504020204" pitchFamily="34" charset="0"/>
                <a:cs typeface="Open Sans" panose="020B0606030504020204" pitchFamily="34" charset="0"/>
              </a:rPr>
            </a:br>
            <a:br>
              <a:rPr lang="en-US" sz="2900" dirty="0">
                <a:latin typeface="Open Sans" panose="020B0606030504020204" pitchFamily="34" charset="0"/>
                <a:ea typeface="Open Sans" panose="020B0606030504020204" pitchFamily="34" charset="0"/>
                <a:cs typeface="Open Sans" panose="020B0606030504020204" pitchFamily="34" charset="0"/>
              </a:rPr>
            </a:br>
            <a:r>
              <a:rPr lang="en-US" sz="3100" dirty="0">
                <a:latin typeface="Open Sans" panose="020B0606030504020204" pitchFamily="34" charset="0"/>
                <a:ea typeface="Open Sans" panose="020B0606030504020204" pitchFamily="34" charset="0"/>
                <a:cs typeface="Open Sans" panose="020B0606030504020204" pitchFamily="34" charset="0"/>
              </a:rPr>
              <a:t>Connect with me:</a:t>
            </a:r>
            <a:br>
              <a:rPr lang="en-US" sz="2900" dirty="0">
                <a:latin typeface="Open Sans" panose="020B0606030504020204" pitchFamily="34" charset="0"/>
                <a:ea typeface="Open Sans" panose="020B0606030504020204" pitchFamily="34" charset="0"/>
                <a:cs typeface="Open Sans" panose="020B0606030504020204" pitchFamily="34" charset="0"/>
              </a:rPr>
            </a:br>
            <a:r>
              <a:rPr lang="en-US" sz="1800" dirty="0" err="1">
                <a:latin typeface="Open Sans" panose="020B0606030504020204" pitchFamily="34" charset="0"/>
                <a:ea typeface="Open Sans" panose="020B0606030504020204" pitchFamily="34" charset="0"/>
                <a:cs typeface="Open Sans" panose="020B0606030504020204" pitchFamily="34" charset="0"/>
                <a:hlinkClick r:id="rId3"/>
              </a:rPr>
              <a:t>mharrison@crrhospitality.com</a:t>
            </a:r>
            <a:r>
              <a:rPr lang="en-US" sz="1800" dirty="0">
                <a:latin typeface="Open Sans" panose="020B0606030504020204" pitchFamily="34" charset="0"/>
                <a:ea typeface="Open Sans" panose="020B0606030504020204" pitchFamily="34" charset="0"/>
                <a:cs typeface="Open Sans" panose="020B0606030504020204" pitchFamily="34" charset="0"/>
              </a:rPr>
              <a:t> </a:t>
            </a:r>
            <a:br>
              <a:rPr lang="en-US" sz="2900" dirty="0">
                <a:latin typeface="Open Sans" panose="020B0606030504020204" pitchFamily="34" charset="0"/>
                <a:ea typeface="Open Sans" panose="020B0606030504020204" pitchFamily="34" charset="0"/>
                <a:cs typeface="Open Sans" panose="020B0606030504020204" pitchFamily="34" charset="0"/>
              </a:rPr>
            </a:br>
            <a:br>
              <a:rPr lang="en-US" sz="2900" dirty="0">
                <a:latin typeface="Open Sans" panose="020B0606030504020204" pitchFamily="34" charset="0"/>
                <a:ea typeface="Open Sans" panose="020B0606030504020204" pitchFamily="34" charset="0"/>
                <a:cs typeface="Open Sans" panose="020B0606030504020204" pitchFamily="34" charset="0"/>
              </a:rPr>
            </a:br>
            <a:r>
              <a:rPr lang="en-US" sz="3100" dirty="0">
                <a:latin typeface="Open Sans" panose="020B0606030504020204" pitchFamily="34" charset="0"/>
                <a:ea typeface="Open Sans" panose="020B0606030504020204" pitchFamily="34" charset="0"/>
                <a:cs typeface="Open Sans" panose="020B0606030504020204" pitchFamily="34" charset="0"/>
                <a:hlinkClick r:id="rId4"/>
              </a:rPr>
              <a:t>Linked In</a:t>
            </a:r>
            <a:br>
              <a:rPr lang="en-US" sz="2900" dirty="0">
                <a:latin typeface="Open Sans" panose="020B0606030504020204" pitchFamily="34" charset="0"/>
                <a:ea typeface="Open Sans" panose="020B0606030504020204" pitchFamily="34" charset="0"/>
                <a:cs typeface="Open Sans" panose="020B0606030504020204" pitchFamily="34" charset="0"/>
              </a:rPr>
            </a:br>
            <a:br>
              <a:rPr lang="en-US" sz="2900" dirty="0">
                <a:latin typeface="Open Sans" panose="020B0606030504020204" pitchFamily="34" charset="0"/>
                <a:ea typeface="Open Sans" panose="020B0606030504020204" pitchFamily="34" charset="0"/>
                <a:cs typeface="Open Sans" panose="020B0606030504020204" pitchFamily="34" charset="0"/>
              </a:rPr>
            </a:br>
            <a:r>
              <a:rPr lang="en-US" sz="2200" dirty="0" err="1">
                <a:latin typeface="Open Sans" panose="020B0606030504020204" pitchFamily="34" charset="0"/>
                <a:ea typeface="Open Sans" panose="020B0606030504020204" pitchFamily="34" charset="0"/>
                <a:cs typeface="Open Sans" panose="020B0606030504020204" pitchFamily="34" charset="0"/>
              </a:rPr>
              <a:t>www.CRRHospitality.com</a:t>
            </a:r>
            <a:br>
              <a:rPr lang="en-US" sz="2900" dirty="0">
                <a:latin typeface="Open Sans" panose="020B0606030504020204" pitchFamily="34" charset="0"/>
                <a:ea typeface="Open Sans" panose="020B0606030504020204" pitchFamily="34" charset="0"/>
                <a:cs typeface="Open Sans" panose="020B0606030504020204" pitchFamily="34" charset="0"/>
              </a:rPr>
            </a:br>
            <a:br>
              <a:rPr lang="en-US" sz="2900" dirty="0"/>
            </a:br>
            <a:endParaRPr lang="en-US" sz="2900" dirty="0"/>
          </a:p>
        </p:txBody>
      </p:sp>
      <p:grpSp>
        <p:nvGrpSpPr>
          <p:cNvPr id="15" name="Group 14">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6" name="Straight Connector 15">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traw umbrella on a beach&#10;&#10;Description automatically generated">
            <a:extLst>
              <a:ext uri="{FF2B5EF4-FFF2-40B4-BE49-F238E27FC236}">
                <a16:creationId xmlns:a16="http://schemas.microsoft.com/office/drawing/2014/main" id="{F167A078-CE2D-3797-212C-EA051C03EF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23723" y="335850"/>
            <a:ext cx="5898814" cy="5961088"/>
          </a:xfrm>
          <a:prstGeom prst="rect">
            <a:avLst/>
          </a:prstGeom>
        </p:spPr>
      </p:pic>
      <p:pic>
        <p:nvPicPr>
          <p:cNvPr id="2" name="Picture 1" descr="A qr code with black squares&#10;&#10;Description automatically generated">
            <a:extLst>
              <a:ext uri="{FF2B5EF4-FFF2-40B4-BE49-F238E27FC236}">
                <a16:creationId xmlns:a16="http://schemas.microsoft.com/office/drawing/2014/main" id="{99E9A099-17A8-178D-2F40-55AA08019952}"/>
              </a:ext>
            </a:extLst>
          </p:cNvPr>
          <p:cNvPicPr>
            <a:picLocks noChangeAspect="1"/>
          </p:cNvPicPr>
          <p:nvPr/>
        </p:nvPicPr>
        <p:blipFill>
          <a:blip r:embed="rId6"/>
          <a:stretch>
            <a:fillRect/>
          </a:stretch>
        </p:blipFill>
        <p:spPr>
          <a:xfrm>
            <a:off x="1958975" y="3713163"/>
            <a:ext cx="1828800" cy="1828800"/>
          </a:xfrm>
          <a:prstGeom prst="rect">
            <a:avLst/>
          </a:prstGeom>
        </p:spPr>
      </p:pic>
    </p:spTree>
    <p:extLst>
      <p:ext uri="{BB962C8B-B14F-4D97-AF65-F5344CB8AC3E}">
        <p14:creationId xmlns:p14="http://schemas.microsoft.com/office/powerpoint/2010/main" val="2554044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61004D19-A1AE-020E-19ED-E44005200F02}"/>
              </a:ext>
            </a:extLst>
          </p:cNvPr>
          <p:cNvSpPr>
            <a:spLocks noGrp="1"/>
          </p:cNvSpPr>
          <p:nvPr>
            <p:ph type="ctrTitle"/>
          </p:nvPr>
        </p:nvSpPr>
        <p:spPr>
          <a:xfrm>
            <a:off x="208380" y="3624592"/>
            <a:ext cx="4525321" cy="2423178"/>
          </a:xfrm>
        </p:spPr>
        <p:txBody>
          <a:bodyPr>
            <a:normAutofit fontScale="90000"/>
          </a:bodyPr>
          <a:lstStyle/>
          <a:p>
            <a:br>
              <a:rPr lang="en-US" sz="2900" dirty="0"/>
            </a:br>
            <a:r>
              <a:rPr lang="en-US" sz="8900" dirty="0">
                <a:latin typeface="Open Sans" panose="020B0606030504020204" pitchFamily="34" charset="0"/>
                <a:ea typeface="Open Sans" panose="020B0606030504020204" pitchFamily="34" charset="0"/>
                <a:cs typeface="Open Sans" panose="020B0606030504020204" pitchFamily="34" charset="0"/>
              </a:rPr>
              <a:t>Thank </a:t>
            </a:r>
            <a:br>
              <a:rPr lang="en-US" sz="8900" dirty="0">
                <a:latin typeface="Open Sans" panose="020B0606030504020204" pitchFamily="34" charset="0"/>
                <a:ea typeface="Open Sans" panose="020B0606030504020204" pitchFamily="34" charset="0"/>
                <a:cs typeface="Open Sans" panose="020B0606030504020204" pitchFamily="34" charset="0"/>
              </a:rPr>
            </a:br>
            <a:r>
              <a:rPr lang="en-US" sz="8900" dirty="0">
                <a:latin typeface="Open Sans" panose="020B0606030504020204" pitchFamily="34" charset="0"/>
                <a:ea typeface="Open Sans" panose="020B0606030504020204" pitchFamily="34" charset="0"/>
                <a:cs typeface="Open Sans" panose="020B0606030504020204" pitchFamily="34" charset="0"/>
              </a:rPr>
              <a:t>you!</a:t>
            </a:r>
            <a:br>
              <a:rPr lang="en-US" sz="4400" dirty="0"/>
            </a:br>
            <a:endParaRPr lang="en-US" sz="2900" dirty="0"/>
          </a:p>
        </p:txBody>
      </p:sp>
      <p:grpSp>
        <p:nvGrpSpPr>
          <p:cNvPr id="15" name="Group 14">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6" name="Straight Connector 15">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in a garment&#10;&#10;Description automatically generated">
            <a:extLst>
              <a:ext uri="{FF2B5EF4-FFF2-40B4-BE49-F238E27FC236}">
                <a16:creationId xmlns:a16="http://schemas.microsoft.com/office/drawing/2014/main" id="{FA9B0323-4BBF-02A3-560A-33964278ED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40572" y="569297"/>
            <a:ext cx="5608830" cy="5608830"/>
          </a:xfrm>
          <a:prstGeom prst="rect">
            <a:avLst/>
          </a:prstGeom>
        </p:spPr>
      </p:pic>
      <p:pic>
        <p:nvPicPr>
          <p:cNvPr id="3" name="Picture 2" descr="A logo with trees and text&#10;&#10;Description automatically generated">
            <a:extLst>
              <a:ext uri="{FF2B5EF4-FFF2-40B4-BE49-F238E27FC236}">
                <a16:creationId xmlns:a16="http://schemas.microsoft.com/office/drawing/2014/main" id="{A114B6F8-72D9-CA9D-F481-06C36C29FC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8380" y="1313165"/>
            <a:ext cx="3657607" cy="1920244"/>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51A26227-4895-3476-A7DA-6497E75E3B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8556" y="262021"/>
            <a:ext cx="4994066" cy="905174"/>
          </a:xfrm>
          <a:prstGeom prst="rect">
            <a:avLst/>
          </a:prstGeom>
        </p:spPr>
      </p:pic>
    </p:spTree>
    <p:extLst>
      <p:ext uri="{BB962C8B-B14F-4D97-AF65-F5344CB8AC3E}">
        <p14:creationId xmlns:p14="http://schemas.microsoft.com/office/powerpoint/2010/main" val="29252838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57B9D"/>
        </a:solidFill>
        <a:effectLst/>
      </p:bgPr>
    </p:bg>
    <p:spTree>
      <p:nvGrpSpPr>
        <p:cNvPr id="1" name=""/>
        <p:cNvGrpSpPr/>
        <p:nvPr/>
      </p:nvGrpSpPr>
      <p:grpSpPr>
        <a:xfrm>
          <a:off x="0" y="0"/>
          <a:ext cx="0" cy="0"/>
          <a:chOff x="0" y="0"/>
          <a:chExt cx="0" cy="0"/>
        </a:xfrm>
      </p:grpSpPr>
      <p:pic>
        <p:nvPicPr>
          <p:cNvPr id="4" name="Picture 3" descr="A logo with orange and black text&#10;&#10;Description automatically generated">
            <a:extLst>
              <a:ext uri="{FF2B5EF4-FFF2-40B4-BE49-F238E27FC236}">
                <a16:creationId xmlns:a16="http://schemas.microsoft.com/office/drawing/2014/main" id="{220B4411-B9DF-F26F-F614-AD32A5E45D67}"/>
              </a:ext>
            </a:extLst>
          </p:cNvPr>
          <p:cNvPicPr>
            <a:picLocks noChangeAspect="1"/>
          </p:cNvPicPr>
          <p:nvPr/>
        </p:nvPicPr>
        <p:blipFill>
          <a:blip r:embed="rId2">
            <a:alphaModFix amt="35000"/>
            <a:extLst>
              <a:ext uri="{28A0092B-C50C-407E-A947-70E740481C1C}">
                <a14:useLocalDpi xmlns:a14="http://schemas.microsoft.com/office/drawing/2010/main"/>
              </a:ext>
            </a:extLst>
          </a:blip>
          <a:stretch>
            <a:fillRect/>
          </a:stretch>
        </p:blipFill>
        <p:spPr>
          <a:xfrm>
            <a:off x="875099" y="197663"/>
            <a:ext cx="5946183" cy="3250580"/>
          </a:xfrm>
          <a:prstGeom prst="rect">
            <a:avLst/>
          </a:prstGeom>
          <a:solidFill>
            <a:schemeClr val="dk1">
              <a:alpha val="0"/>
            </a:schemeClr>
          </a:solidFill>
        </p:spPr>
      </p:pic>
      <p:sp>
        <p:nvSpPr>
          <p:cNvPr id="5" name="Google Shape;130;p2">
            <a:extLst>
              <a:ext uri="{FF2B5EF4-FFF2-40B4-BE49-F238E27FC236}">
                <a16:creationId xmlns:a16="http://schemas.microsoft.com/office/drawing/2014/main" id="{CE1C455C-1AC3-DD07-5982-C2A1EC11E098}"/>
              </a:ext>
            </a:extLst>
          </p:cNvPr>
          <p:cNvSpPr txBox="1"/>
          <p:nvPr/>
        </p:nvSpPr>
        <p:spPr>
          <a:xfrm>
            <a:off x="326466" y="3429000"/>
            <a:ext cx="7369915" cy="2062063"/>
          </a:xfrm>
          <a:prstGeom prst="rect">
            <a:avLst/>
          </a:prstGeom>
          <a:noFill/>
          <a:ln>
            <a:noFill/>
          </a:ln>
        </p:spPr>
        <p:txBody>
          <a:bodyPr spcFirstLastPara="1" wrap="square" lIns="91425" tIns="45700" rIns="91425" bIns="45700" anchor="t" anchorCtr="0">
            <a:spAutoFit/>
          </a:bodyPr>
          <a:lstStyle/>
          <a:p>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mo"/>
              </a:rPr>
              <a:t>Mike Harrison</a:t>
            </a:r>
            <a:r>
              <a:rPr lang="en-US"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mo"/>
              </a:rPr>
              <a:t>, </a:t>
            </a:r>
            <a:r>
              <a:rPr lang="en-US" sz="2400" b="1" i="1" dirty="0">
                <a:solidFill>
                  <a:schemeClr val="lt1"/>
                </a:solidFill>
                <a:latin typeface="Open Sans" panose="020B0606030504020204" pitchFamily="34" charset="0"/>
                <a:ea typeface="Open Sans" panose="020B0606030504020204" pitchFamily="34" charset="0"/>
                <a:cs typeface="Open Sans" panose="020B0606030504020204" pitchFamily="34" charset="0"/>
              </a:rPr>
              <a:t>Chief Operating Officer</a:t>
            </a:r>
            <a:br>
              <a:rPr lang="en-US" sz="3200" b="1" dirty="0">
                <a:solidFill>
                  <a:schemeClr val="lt1"/>
                </a:solidFill>
                <a:latin typeface="Open Sans" panose="020B0606030504020204" pitchFamily="34" charset="0"/>
                <a:ea typeface="Open Sans" panose="020B0606030504020204" pitchFamily="34" charset="0"/>
                <a:cs typeface="Open Sans" panose="020B0606030504020204" pitchFamily="34" charset="0"/>
              </a:rPr>
            </a:br>
            <a:r>
              <a:rPr lang="en-US" sz="2800" b="1" dirty="0">
                <a:solidFill>
                  <a:schemeClr val="lt1"/>
                </a:solidFill>
                <a:latin typeface="Open Sans" panose="020B0606030504020204" pitchFamily="34" charset="0"/>
                <a:ea typeface="Open Sans" panose="020B0606030504020204" pitchFamily="34" charset="0"/>
                <a:cs typeface="Open Sans" panose="020B0606030504020204" pitchFamily="34" charset="0"/>
              </a:rPr>
              <a:t>CRR Hospitality</a:t>
            </a:r>
          </a:p>
          <a:p>
            <a:endParaRPr lang="en-US" sz="3200" b="1" dirty="0">
              <a:solidFill>
                <a:schemeClr val="lt1"/>
              </a:solidFill>
              <a:latin typeface="Arimo"/>
              <a:ea typeface="Arimo"/>
              <a:cs typeface="Arimo"/>
            </a:endParaRPr>
          </a:p>
          <a:p>
            <a:endParaRPr lang="en-US" sz="3200" b="1" dirty="0">
              <a:solidFill>
                <a:schemeClr val="lt1"/>
              </a:solidFill>
              <a:latin typeface="Arimo"/>
              <a:ea typeface="Arimo"/>
              <a:cs typeface="Arimo"/>
            </a:endParaRPr>
          </a:p>
        </p:txBody>
      </p:sp>
      <p:pic>
        <p:nvPicPr>
          <p:cNvPr id="6" name="Picture 10">
            <a:extLst>
              <a:ext uri="{FF2B5EF4-FFF2-40B4-BE49-F238E27FC236}">
                <a16:creationId xmlns:a16="http://schemas.microsoft.com/office/drawing/2014/main" id="{940E98DE-3AF5-FD79-D184-AEB6CA1BDD7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96381" y="180749"/>
            <a:ext cx="4337587" cy="6506378"/>
          </a:xfrm>
          <a:prstGeom prst="rect">
            <a:avLst/>
          </a:prstGeom>
        </p:spPr>
      </p:pic>
      <p:sp>
        <p:nvSpPr>
          <p:cNvPr id="7" name="TextBox 1">
            <a:extLst>
              <a:ext uri="{FF2B5EF4-FFF2-40B4-BE49-F238E27FC236}">
                <a16:creationId xmlns:a16="http://schemas.microsoft.com/office/drawing/2014/main" id="{41888B1A-AE76-FFB3-66A7-52B116D0DBA9}"/>
              </a:ext>
            </a:extLst>
          </p:cNvPr>
          <p:cNvSpPr txBox="1"/>
          <p:nvPr/>
        </p:nvSpPr>
        <p:spPr>
          <a:xfrm>
            <a:off x="328480" y="4661252"/>
            <a:ext cx="7093527" cy="240065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altLang="en-US" sz="1200" b="0" i="0" u="none" strike="noStrike" cap="none" normalizeH="0" baseline="0"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Mike</a:t>
            </a:r>
            <a:r>
              <a:rPr lang="en-US" alt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Harrison joined</a:t>
            </a:r>
            <a:r>
              <a:rPr kumimoji="0" lang="en-US" altLang="en-US" sz="1200" b="0" i="0" u="none" strike="noStrike" cap="none" normalizeH="0" baseline="0"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 the CRR team in September 2020. He has 30 years in the hospitality industry. He is a graduate of the University of Massachusetts (Amherst) and the International College of Hospitality Administration in Brig, Switzerland. Mike's tenure </a:t>
            </a:r>
            <a:r>
              <a:rPr lang="en-US" alt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with Hotels</a:t>
            </a:r>
            <a:r>
              <a:rPr kumimoji="0" lang="en-US" altLang="en-US" sz="1200" b="0" i="0" u="none" strike="noStrike" cap="none" normalizeH="0" baseline="0"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 Hospitality, Operations, and Executive Leadership experience</a:t>
            </a:r>
            <a:r>
              <a:rPr lang="en-US" alt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kumimoji="0" lang="en-US" altLang="en-US" sz="1200" b="0" i="0" u="none" strike="noStrike" cap="none" normalizeH="0" baseline="0"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has </a:t>
            </a:r>
            <a:r>
              <a:rPr lang="en-US" alt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included </a:t>
            </a:r>
            <a:r>
              <a:rPr kumimoji="0" lang="en-US" altLang="en-US" sz="1200" b="0" i="0" u="none" strike="noStrike" cap="none" normalizeH="0" baseline="0"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numerous corporate positions with </a:t>
            </a:r>
            <a:r>
              <a:rPr lang="en-US" alt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many</a:t>
            </a:r>
            <a:r>
              <a:rPr kumimoji="0" lang="en-US" altLang="en-US" sz="1200" b="0" i="0" u="none" strike="noStrike" cap="none" normalizeH="0" baseline="0"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 of the </a:t>
            </a:r>
            <a:r>
              <a:rPr lang="en-US" alt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nation's top </a:t>
            </a:r>
            <a:r>
              <a:rPr kumimoji="0" lang="en-US" altLang="en-US" sz="1200" b="0" i="0" u="none" strike="noStrike" cap="none" normalizeH="0" baseline="0"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hospitality companies</a:t>
            </a:r>
            <a:r>
              <a:rPr lang="en-US" alt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br>
              <a:rPr lang="en-US" alt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kumimoji="0" lang="en-US" altLang="en-US" sz="1200" b="0" i="0" u="none" strike="noStrike" cap="none" normalizeH="0" baseline="0"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r>
              <a:rPr kumimoji="0" lang="en-US" altLang="en-US" sz="1200" b="0" i="0" u="none" strike="noStrike" cap="none" normalizeH="0" baseline="0"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After starting his career with </a:t>
            </a:r>
            <a:r>
              <a:rPr kumimoji="0" lang="en-US" altLang="en-US" sz="1200" b="0" i="0" u="none" strike="noStrike" cap="none" normalizeH="0" baseline="0" dirty="0" err="1">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Winegardner</a:t>
            </a:r>
            <a:r>
              <a:rPr kumimoji="0" lang="en-US" altLang="en-US" sz="1200" b="0" i="0" u="none" strike="noStrike" cap="none" normalizeH="0" baseline="0"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&amp; Hammons, Mike had many successful years at Waterford Hotel Group, Sage Hospitality</a:t>
            </a:r>
            <a:r>
              <a:rPr lang="en-US" alt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kumimoji="0" lang="en-US" altLang="en-US" sz="1200" b="0" i="0" u="none" strike="noStrike" cap="none" normalizeH="0" baseline="0"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and </a:t>
            </a:r>
            <a:r>
              <a:rPr kumimoji="0" lang="en-US" altLang="en-US" sz="1200" b="0" i="0" u="none" strike="noStrike" cap="none" normalizeH="0" baseline="0" dirty="0" err="1">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CSM</a:t>
            </a:r>
            <a:r>
              <a:rPr kumimoji="0" lang="en-US" altLang="en-US" sz="1200" b="0" i="0" u="none" strike="noStrike" cap="none" normalizeH="0" baseline="0"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 Corp</a:t>
            </a:r>
            <a:r>
              <a:rPr lang="en-US" alt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kumimoji="0" lang="en-US" altLang="en-US" sz="1200" b="0" i="0" u="none" strike="noStrike" cap="none" normalizeH="0" baseline="0"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alt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He</a:t>
            </a:r>
            <a:r>
              <a:rPr kumimoji="0" lang="en-US" altLang="en-US" sz="1200" b="0" i="0" u="none" strike="noStrike" cap="none" normalizeH="0" baseline="0"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 managed portfolios </a:t>
            </a:r>
            <a:r>
              <a:rPr lang="en-US" alt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for</a:t>
            </a:r>
            <a:r>
              <a:rPr kumimoji="0" lang="en-US" altLang="en-US" sz="1200" b="0" i="0" u="none" strike="noStrike" cap="none" normalizeH="0" baseline="0"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 Marriott, Hilton, and Lifestyle hotels</a:t>
            </a:r>
            <a:r>
              <a:rPr lang="en-US" alt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kumimoji="0" lang="en-US" altLang="en-US" sz="1200" b="0" i="0" u="none" strike="noStrike" cap="none" normalizeH="0" baseline="0"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alt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totaling </a:t>
            </a:r>
            <a:r>
              <a:rPr kumimoji="0" lang="en-US" altLang="en-US" sz="1200" b="0" i="0" u="none" strike="noStrike" cap="none" normalizeH="0" baseline="0"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over $130 million. Mike has served in many other hotel and hospitality related roles such </a:t>
            </a:r>
            <a:r>
              <a:rPr lang="en-US" alt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as the </a:t>
            </a:r>
            <a:r>
              <a:rPr kumimoji="0" lang="en-US" altLang="en-US" sz="1200" b="0" i="0" u="none" strike="noStrike" cap="none" normalizeH="0" baseline="0"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Townplace Suites Booster Committee, UMass Advisory Board</a:t>
            </a:r>
            <a:r>
              <a:rPr lang="en-US" alt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kumimoji="0" lang="en-US" altLang="en-US" sz="1200" b="0" i="0" u="none" strike="noStrike" cap="none" normalizeH="0" baseline="0"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and as a Guest Lecturer </a:t>
            </a:r>
            <a:r>
              <a:rPr lang="en-US" alt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on</a:t>
            </a:r>
            <a:r>
              <a:rPr kumimoji="0" lang="en-US" altLang="en-US" sz="1200" b="0" i="0" u="none" strike="noStrike" cap="none" normalizeH="0" baseline="0"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Arizona State University's Hospitality Advisory Board. </a:t>
            </a:r>
          </a:p>
          <a:p>
            <a:endParaRPr lang="en-US" dirty="0">
              <a:latin typeface="YACkoM60Ufo 0"/>
            </a:endParaRPr>
          </a:p>
        </p:txBody>
      </p:sp>
    </p:spTree>
    <p:extLst>
      <p:ext uri="{BB962C8B-B14F-4D97-AF65-F5344CB8AC3E}">
        <p14:creationId xmlns:p14="http://schemas.microsoft.com/office/powerpoint/2010/main" val="40913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256773E-38FE-7443-642F-B5474EB65B9C}"/>
              </a:ext>
            </a:extLst>
          </p:cNvPr>
          <p:cNvGrpSpPr/>
          <p:nvPr/>
        </p:nvGrpSpPr>
        <p:grpSpPr>
          <a:xfrm>
            <a:off x="925819" y="4853096"/>
            <a:ext cx="3348989" cy="545891"/>
            <a:chOff x="925819" y="4646365"/>
            <a:chExt cx="3348989" cy="545891"/>
          </a:xfrm>
        </p:grpSpPr>
        <p:sp>
          <p:nvSpPr>
            <p:cNvPr id="10" name="Google Shape;140;p3">
              <a:extLst>
                <a:ext uri="{FF2B5EF4-FFF2-40B4-BE49-F238E27FC236}">
                  <a16:creationId xmlns:a16="http://schemas.microsoft.com/office/drawing/2014/main" id="{D6A7E0E2-1D81-4126-82D2-D25A7F28D347}"/>
                </a:ext>
              </a:extLst>
            </p:cNvPr>
            <p:cNvSpPr txBox="1"/>
            <p:nvPr/>
          </p:nvSpPr>
          <p:spPr>
            <a:xfrm>
              <a:off x="1039684" y="4646365"/>
              <a:ext cx="1202573" cy="276999"/>
            </a:xfrm>
            <a:prstGeom prst="rect">
              <a:avLst/>
            </a:prstGeom>
            <a:noFill/>
            <a:ln>
              <a:noFill/>
            </a:ln>
          </p:spPr>
          <p:txBody>
            <a:bodyPr spcFirstLastPara="1" wrap="square" lIns="91425" tIns="45700" rIns="91425" bIns="45700" anchor="t" anchorCtr="0">
              <a:spAutoFit/>
            </a:bodyPr>
            <a:lstStyle/>
            <a:p>
              <a:r>
                <a:rPr lang="en-US" sz="1200" b="1" dirty="0">
                  <a:solidFill>
                    <a:schemeClr val="dk1"/>
                  </a:solidFill>
                  <a:latin typeface="Oswald" panose="00000500000000000000" pitchFamily="2" charset="0"/>
                  <a:ea typeface="Arimo"/>
                  <a:cs typeface="Arimo"/>
                  <a:sym typeface="Arimo"/>
                </a:rPr>
                <a:t>RV Resorts</a:t>
              </a:r>
              <a:endParaRPr dirty="0">
                <a:latin typeface="Oswald" panose="00000500000000000000" pitchFamily="2" charset="0"/>
              </a:endParaRPr>
            </a:p>
          </p:txBody>
        </p:sp>
        <p:sp>
          <p:nvSpPr>
            <p:cNvPr id="11" name="Google Shape;141;p3">
              <a:extLst>
                <a:ext uri="{FF2B5EF4-FFF2-40B4-BE49-F238E27FC236}">
                  <a16:creationId xmlns:a16="http://schemas.microsoft.com/office/drawing/2014/main" id="{73219B10-9674-AA03-EE67-617056A63F02}"/>
                </a:ext>
              </a:extLst>
            </p:cNvPr>
            <p:cNvSpPr/>
            <p:nvPr/>
          </p:nvSpPr>
          <p:spPr>
            <a:xfrm>
              <a:off x="1039683" y="4822965"/>
              <a:ext cx="3235125" cy="369291"/>
            </a:xfrm>
            <a:prstGeom prst="rect">
              <a:avLst/>
            </a:prstGeom>
            <a:noFill/>
            <a:ln>
              <a:noFill/>
            </a:ln>
          </p:spPr>
          <p:txBody>
            <a:bodyPr spcFirstLastPara="1" wrap="square" lIns="91425" tIns="45700" rIns="91425" bIns="45700" anchor="t" anchorCtr="0">
              <a:spAutoFit/>
            </a:bodyPr>
            <a:lstStyle/>
            <a:p>
              <a:pPr>
                <a:lnSpc>
                  <a:spcPct val="150000"/>
                </a:lnSpc>
              </a:pPr>
              <a:r>
                <a:rPr lang="en-US" sz="1200" dirty="0">
                  <a:solidFill>
                    <a:schemeClr val="accent4"/>
                  </a:solidFill>
                  <a:latin typeface="Open Sans"/>
                  <a:ea typeface="Open Sans"/>
                  <a:cs typeface="Open Sans"/>
                  <a:sym typeface="Open Sans"/>
                </a:rPr>
                <a:t>Arizona, California, South Carolina</a:t>
              </a:r>
              <a:endParaRPr lang="en-US" sz="1200" dirty="0">
                <a:solidFill>
                  <a:schemeClr val="accent4"/>
                </a:solidFill>
                <a:latin typeface="Open Sans"/>
                <a:ea typeface="Open Sans"/>
                <a:cs typeface="Open Sans"/>
              </a:endParaRPr>
            </a:p>
          </p:txBody>
        </p:sp>
        <p:sp>
          <p:nvSpPr>
            <p:cNvPr id="12" name="Google Shape;142;p3">
              <a:extLst>
                <a:ext uri="{FF2B5EF4-FFF2-40B4-BE49-F238E27FC236}">
                  <a16:creationId xmlns:a16="http://schemas.microsoft.com/office/drawing/2014/main" id="{52A61458-0068-5994-696B-23D02AEEC53A}"/>
                </a:ext>
              </a:extLst>
            </p:cNvPr>
            <p:cNvSpPr/>
            <p:nvPr/>
          </p:nvSpPr>
          <p:spPr>
            <a:xfrm>
              <a:off x="938942" y="4693047"/>
              <a:ext cx="45719" cy="406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3" name="Google Shape;158;p3">
              <a:extLst>
                <a:ext uri="{FF2B5EF4-FFF2-40B4-BE49-F238E27FC236}">
                  <a16:creationId xmlns:a16="http://schemas.microsoft.com/office/drawing/2014/main" id="{0DB1BE3F-2C25-6669-A4B7-DF0ADD236A4F}"/>
                </a:ext>
              </a:extLst>
            </p:cNvPr>
            <p:cNvSpPr/>
            <p:nvPr/>
          </p:nvSpPr>
          <p:spPr>
            <a:xfrm>
              <a:off x="925819" y="4693047"/>
              <a:ext cx="45719" cy="406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grpSp>
        <p:nvGrpSpPr>
          <p:cNvPr id="14" name="Group 13">
            <a:extLst>
              <a:ext uri="{FF2B5EF4-FFF2-40B4-BE49-F238E27FC236}">
                <a16:creationId xmlns:a16="http://schemas.microsoft.com/office/drawing/2014/main" id="{36BF10F8-3517-4B40-F760-AE5B42312BD4}"/>
              </a:ext>
            </a:extLst>
          </p:cNvPr>
          <p:cNvGrpSpPr/>
          <p:nvPr/>
        </p:nvGrpSpPr>
        <p:grpSpPr>
          <a:xfrm>
            <a:off x="938942" y="5679000"/>
            <a:ext cx="3335866" cy="545891"/>
            <a:chOff x="938942" y="5368896"/>
            <a:chExt cx="3335866" cy="545891"/>
          </a:xfrm>
        </p:grpSpPr>
        <p:sp>
          <p:nvSpPr>
            <p:cNvPr id="15" name="Google Shape;143;p3">
              <a:extLst>
                <a:ext uri="{FF2B5EF4-FFF2-40B4-BE49-F238E27FC236}">
                  <a16:creationId xmlns:a16="http://schemas.microsoft.com/office/drawing/2014/main" id="{A3B15CA2-54CF-FC46-844E-321DA149BF99}"/>
                </a:ext>
              </a:extLst>
            </p:cNvPr>
            <p:cNvSpPr txBox="1"/>
            <p:nvPr/>
          </p:nvSpPr>
          <p:spPr>
            <a:xfrm>
              <a:off x="1039684" y="5368896"/>
              <a:ext cx="1202573" cy="276999"/>
            </a:xfrm>
            <a:prstGeom prst="rect">
              <a:avLst/>
            </a:prstGeom>
            <a:noFill/>
            <a:ln>
              <a:noFill/>
            </a:ln>
          </p:spPr>
          <p:txBody>
            <a:bodyPr spcFirstLastPara="1" wrap="square" lIns="91425" tIns="45700" rIns="91425" bIns="45700" anchor="t" anchorCtr="0">
              <a:spAutoFit/>
            </a:bodyPr>
            <a:lstStyle/>
            <a:p>
              <a:r>
                <a:rPr lang="en-US" sz="1200" b="1" dirty="0">
                  <a:solidFill>
                    <a:schemeClr val="dk1"/>
                  </a:solidFill>
                  <a:latin typeface="Oswald" panose="00000500000000000000" pitchFamily="2" charset="0"/>
                  <a:ea typeface="Arimo"/>
                  <a:cs typeface="Arimo"/>
                  <a:sym typeface="Arimo"/>
                </a:rPr>
                <a:t>RV Storage</a:t>
              </a:r>
              <a:endParaRPr dirty="0">
                <a:latin typeface="Oswald" panose="00000500000000000000" pitchFamily="2" charset="0"/>
              </a:endParaRPr>
            </a:p>
          </p:txBody>
        </p:sp>
        <p:sp>
          <p:nvSpPr>
            <p:cNvPr id="16" name="Google Shape;144;p3">
              <a:extLst>
                <a:ext uri="{FF2B5EF4-FFF2-40B4-BE49-F238E27FC236}">
                  <a16:creationId xmlns:a16="http://schemas.microsoft.com/office/drawing/2014/main" id="{4024558A-1640-C5CE-A122-F66967803B57}"/>
                </a:ext>
              </a:extLst>
            </p:cNvPr>
            <p:cNvSpPr/>
            <p:nvPr/>
          </p:nvSpPr>
          <p:spPr>
            <a:xfrm>
              <a:off x="1039684" y="5545496"/>
              <a:ext cx="3235124" cy="369291"/>
            </a:xfrm>
            <a:prstGeom prst="rect">
              <a:avLst/>
            </a:prstGeom>
            <a:noFill/>
            <a:ln>
              <a:noFill/>
            </a:ln>
          </p:spPr>
          <p:txBody>
            <a:bodyPr spcFirstLastPara="1" wrap="square" lIns="91425" tIns="45700" rIns="91425" bIns="45700" anchor="t" anchorCtr="0">
              <a:spAutoFit/>
            </a:bodyPr>
            <a:lstStyle/>
            <a:p>
              <a:pPr>
                <a:lnSpc>
                  <a:spcPct val="150000"/>
                </a:lnSpc>
              </a:pPr>
              <a:r>
                <a:rPr lang="en-US" sz="1200" dirty="0">
                  <a:solidFill>
                    <a:schemeClr val="accent4"/>
                  </a:solidFill>
                  <a:latin typeface="Open Sans"/>
                  <a:ea typeface="Open Sans"/>
                  <a:cs typeface="Open Sans"/>
                  <a:sym typeface="Open Sans"/>
                </a:rPr>
                <a:t>Arizona, California, South Carolina</a:t>
              </a:r>
              <a:endParaRPr lang="en-US" sz="1200" dirty="0">
                <a:solidFill>
                  <a:schemeClr val="accent4"/>
                </a:solidFill>
                <a:latin typeface="Open Sans"/>
                <a:ea typeface="Open Sans"/>
                <a:cs typeface="Open Sans"/>
              </a:endParaRPr>
            </a:p>
          </p:txBody>
        </p:sp>
        <p:sp>
          <p:nvSpPr>
            <p:cNvPr id="17" name="Google Shape;145;p3">
              <a:extLst>
                <a:ext uri="{FF2B5EF4-FFF2-40B4-BE49-F238E27FC236}">
                  <a16:creationId xmlns:a16="http://schemas.microsoft.com/office/drawing/2014/main" id="{49E8E5A9-BF1C-598E-FEF2-C3CD137F5461}"/>
                </a:ext>
              </a:extLst>
            </p:cNvPr>
            <p:cNvSpPr/>
            <p:nvPr/>
          </p:nvSpPr>
          <p:spPr>
            <a:xfrm>
              <a:off x="938942" y="5415578"/>
              <a:ext cx="45719" cy="4064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grpSp>
        <p:nvGrpSpPr>
          <p:cNvPr id="18" name="Group 17">
            <a:extLst>
              <a:ext uri="{FF2B5EF4-FFF2-40B4-BE49-F238E27FC236}">
                <a16:creationId xmlns:a16="http://schemas.microsoft.com/office/drawing/2014/main" id="{619E270D-B57B-D652-C615-D38F40518BD9}"/>
              </a:ext>
            </a:extLst>
          </p:cNvPr>
          <p:cNvGrpSpPr/>
          <p:nvPr/>
        </p:nvGrpSpPr>
        <p:grpSpPr>
          <a:xfrm>
            <a:off x="4558307" y="4861045"/>
            <a:ext cx="3410406" cy="545891"/>
            <a:chOff x="4558307" y="4646365"/>
            <a:chExt cx="3410406" cy="545891"/>
          </a:xfrm>
        </p:grpSpPr>
        <p:sp>
          <p:nvSpPr>
            <p:cNvPr id="19" name="Google Shape;146;p3">
              <a:extLst>
                <a:ext uri="{FF2B5EF4-FFF2-40B4-BE49-F238E27FC236}">
                  <a16:creationId xmlns:a16="http://schemas.microsoft.com/office/drawing/2014/main" id="{334E9016-B2E5-74CA-E1B5-7AFF352C29E7}"/>
                </a:ext>
              </a:extLst>
            </p:cNvPr>
            <p:cNvSpPr txBox="1"/>
            <p:nvPr/>
          </p:nvSpPr>
          <p:spPr>
            <a:xfrm>
              <a:off x="4659049" y="4646365"/>
              <a:ext cx="2069040" cy="276959"/>
            </a:xfrm>
            <a:prstGeom prst="rect">
              <a:avLst/>
            </a:prstGeom>
            <a:noFill/>
            <a:ln>
              <a:noFill/>
            </a:ln>
          </p:spPr>
          <p:txBody>
            <a:bodyPr spcFirstLastPara="1" wrap="square" lIns="91425" tIns="45700" rIns="91425" bIns="45700" anchor="t" anchorCtr="0">
              <a:spAutoFit/>
            </a:bodyPr>
            <a:lstStyle/>
            <a:p>
              <a:r>
                <a:rPr lang="en-US" sz="1200" b="1" dirty="0">
                  <a:solidFill>
                    <a:schemeClr val="dk1"/>
                  </a:solidFill>
                  <a:latin typeface="Oswald" panose="00000500000000000000" pitchFamily="2" charset="0"/>
                  <a:ea typeface="Arimo"/>
                  <a:cs typeface="Arimo"/>
                  <a:sym typeface="Arimo"/>
                </a:rPr>
                <a:t>Manufactured Housing</a:t>
              </a:r>
              <a:endParaRPr dirty="0">
                <a:solidFill>
                  <a:schemeClr val="dk1"/>
                </a:solidFill>
                <a:latin typeface="Oswald" panose="00000500000000000000" pitchFamily="2" charset="0"/>
              </a:endParaRPr>
            </a:p>
          </p:txBody>
        </p:sp>
        <p:sp>
          <p:nvSpPr>
            <p:cNvPr id="20" name="Google Shape;147;p3">
              <a:extLst>
                <a:ext uri="{FF2B5EF4-FFF2-40B4-BE49-F238E27FC236}">
                  <a16:creationId xmlns:a16="http://schemas.microsoft.com/office/drawing/2014/main" id="{247CC94A-C397-15B3-642F-4A4D33F56DBD}"/>
                </a:ext>
              </a:extLst>
            </p:cNvPr>
            <p:cNvSpPr/>
            <p:nvPr/>
          </p:nvSpPr>
          <p:spPr>
            <a:xfrm>
              <a:off x="4659048" y="4822965"/>
              <a:ext cx="3309665" cy="36929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dirty="0">
                  <a:solidFill>
                    <a:schemeClr val="accent4"/>
                  </a:solidFill>
                  <a:latin typeface="Open Sans"/>
                  <a:ea typeface="Open Sans"/>
                  <a:cs typeface="Open Sans"/>
                  <a:sym typeface="Open Sans"/>
                </a:rPr>
                <a:t>Arizona</a:t>
              </a:r>
              <a:endParaRPr lang="en-US" sz="1200" dirty="0">
                <a:solidFill>
                  <a:schemeClr val="accent4"/>
                </a:solidFill>
                <a:latin typeface="Open Sans"/>
                <a:ea typeface="Open Sans"/>
                <a:cs typeface="Open Sans"/>
              </a:endParaRPr>
            </a:p>
          </p:txBody>
        </p:sp>
        <p:sp>
          <p:nvSpPr>
            <p:cNvPr id="21" name="Google Shape;148;p3">
              <a:extLst>
                <a:ext uri="{FF2B5EF4-FFF2-40B4-BE49-F238E27FC236}">
                  <a16:creationId xmlns:a16="http://schemas.microsoft.com/office/drawing/2014/main" id="{C577F688-AAAA-1D74-DFF3-63637A61B463}"/>
                </a:ext>
              </a:extLst>
            </p:cNvPr>
            <p:cNvSpPr/>
            <p:nvPr/>
          </p:nvSpPr>
          <p:spPr>
            <a:xfrm>
              <a:off x="4558307" y="4693047"/>
              <a:ext cx="45719" cy="406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grpSp>
        <p:nvGrpSpPr>
          <p:cNvPr id="22" name="Group 21">
            <a:extLst>
              <a:ext uri="{FF2B5EF4-FFF2-40B4-BE49-F238E27FC236}">
                <a16:creationId xmlns:a16="http://schemas.microsoft.com/office/drawing/2014/main" id="{78CBA5AA-1B67-3EE1-EC94-ECC2F4E55259}"/>
              </a:ext>
            </a:extLst>
          </p:cNvPr>
          <p:cNvGrpSpPr/>
          <p:nvPr/>
        </p:nvGrpSpPr>
        <p:grpSpPr>
          <a:xfrm>
            <a:off x="4558307" y="5749535"/>
            <a:ext cx="2575363" cy="406400"/>
            <a:chOff x="4558307" y="5415578"/>
            <a:chExt cx="2575363" cy="406400"/>
          </a:xfrm>
        </p:grpSpPr>
        <p:sp>
          <p:nvSpPr>
            <p:cNvPr id="23" name="Google Shape;149;p3">
              <a:extLst>
                <a:ext uri="{FF2B5EF4-FFF2-40B4-BE49-F238E27FC236}">
                  <a16:creationId xmlns:a16="http://schemas.microsoft.com/office/drawing/2014/main" id="{7A8C9E95-6973-EB09-570A-F5047EAC7845}"/>
                </a:ext>
              </a:extLst>
            </p:cNvPr>
            <p:cNvSpPr txBox="1"/>
            <p:nvPr/>
          </p:nvSpPr>
          <p:spPr>
            <a:xfrm>
              <a:off x="4659049" y="5454928"/>
              <a:ext cx="2474621" cy="276959"/>
            </a:xfrm>
            <a:prstGeom prst="rect">
              <a:avLst/>
            </a:prstGeom>
            <a:noFill/>
            <a:ln>
              <a:noFill/>
            </a:ln>
          </p:spPr>
          <p:txBody>
            <a:bodyPr spcFirstLastPara="1" wrap="square" lIns="91425" tIns="45700" rIns="91425" bIns="45700" anchor="t" anchorCtr="0">
              <a:spAutoFit/>
            </a:bodyPr>
            <a:lstStyle/>
            <a:p>
              <a:r>
                <a:rPr lang="en-US" sz="1200" b="1" dirty="0">
                  <a:solidFill>
                    <a:schemeClr val="dk1"/>
                  </a:solidFill>
                  <a:latin typeface="Oswald" panose="00000500000000000000" pitchFamily="2" charset="0"/>
                  <a:ea typeface="Arimo"/>
                  <a:cs typeface="Arimo"/>
                  <a:sym typeface="Arimo"/>
                </a:rPr>
                <a:t>Hotels and Other Businesses</a:t>
              </a:r>
              <a:endParaRPr dirty="0">
                <a:solidFill>
                  <a:schemeClr val="dk1"/>
                </a:solidFill>
                <a:latin typeface="Oswald" panose="00000500000000000000" pitchFamily="2" charset="0"/>
              </a:endParaRPr>
            </a:p>
          </p:txBody>
        </p:sp>
        <p:sp>
          <p:nvSpPr>
            <p:cNvPr id="24" name="Google Shape;151;p3">
              <a:extLst>
                <a:ext uri="{FF2B5EF4-FFF2-40B4-BE49-F238E27FC236}">
                  <a16:creationId xmlns:a16="http://schemas.microsoft.com/office/drawing/2014/main" id="{7438FF48-5969-1DE0-A37F-D33BDDD1413C}"/>
                </a:ext>
              </a:extLst>
            </p:cNvPr>
            <p:cNvSpPr/>
            <p:nvPr/>
          </p:nvSpPr>
          <p:spPr>
            <a:xfrm>
              <a:off x="4558307" y="5415578"/>
              <a:ext cx="45719" cy="406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pic>
        <p:nvPicPr>
          <p:cNvPr id="25" name="Picture 13" descr="Logo, company name&#10;&#10;Description automatically generated">
            <a:extLst>
              <a:ext uri="{FF2B5EF4-FFF2-40B4-BE49-F238E27FC236}">
                <a16:creationId xmlns:a16="http://schemas.microsoft.com/office/drawing/2014/main" id="{9CF77439-F24E-9183-3DB3-63AE1C6DD5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70629" y="65882"/>
            <a:ext cx="1624782" cy="1103593"/>
          </a:xfrm>
          <a:prstGeom prst="rect">
            <a:avLst/>
          </a:prstGeom>
        </p:spPr>
      </p:pic>
      <p:pic>
        <p:nvPicPr>
          <p:cNvPr id="26" name="Picture 14" descr="Logo, company name&#10;&#10;Description automatically generated">
            <a:extLst>
              <a:ext uri="{FF2B5EF4-FFF2-40B4-BE49-F238E27FC236}">
                <a16:creationId xmlns:a16="http://schemas.microsoft.com/office/drawing/2014/main" id="{7ED7C235-0DBE-DAA7-591E-2ED9CFA8E7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31642" y="581849"/>
            <a:ext cx="2110248" cy="1253591"/>
          </a:xfrm>
          <a:prstGeom prst="rect">
            <a:avLst/>
          </a:prstGeom>
        </p:spPr>
      </p:pic>
      <p:pic>
        <p:nvPicPr>
          <p:cNvPr id="27" name="Picture 12">
            <a:extLst>
              <a:ext uri="{FF2B5EF4-FFF2-40B4-BE49-F238E27FC236}">
                <a16:creationId xmlns:a16="http://schemas.microsoft.com/office/drawing/2014/main" id="{721AC41E-2563-4680-8EE0-F01C22A5C93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70629" y="1169475"/>
            <a:ext cx="1778410" cy="1769500"/>
          </a:xfrm>
          <a:prstGeom prst="rect">
            <a:avLst/>
          </a:prstGeom>
        </p:spPr>
      </p:pic>
      <p:pic>
        <p:nvPicPr>
          <p:cNvPr id="28" name="Picture 6">
            <a:extLst>
              <a:ext uri="{FF2B5EF4-FFF2-40B4-BE49-F238E27FC236}">
                <a16:creationId xmlns:a16="http://schemas.microsoft.com/office/drawing/2014/main" id="{21BD7218-E40A-4EB0-994F-81FED4E9D20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95411" y="1835440"/>
            <a:ext cx="1843242" cy="1852767"/>
          </a:xfrm>
          <a:prstGeom prst="rect">
            <a:avLst/>
          </a:prstGeom>
        </p:spPr>
      </p:pic>
      <p:pic>
        <p:nvPicPr>
          <p:cNvPr id="29" name="Picture 11" descr="A picture containing logo&#10;&#10;Description automatically generated">
            <a:extLst>
              <a:ext uri="{FF2B5EF4-FFF2-40B4-BE49-F238E27FC236}">
                <a16:creationId xmlns:a16="http://schemas.microsoft.com/office/drawing/2014/main" id="{22CD982C-1A7F-4123-47A8-DD1C2078696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960302" y="3114941"/>
            <a:ext cx="1685618" cy="1013952"/>
          </a:xfrm>
          <a:prstGeom prst="rect">
            <a:avLst/>
          </a:prstGeom>
        </p:spPr>
      </p:pic>
      <p:pic>
        <p:nvPicPr>
          <p:cNvPr id="30" name="Picture 5" descr="Logo, company name&#10;&#10;Description automatically generated">
            <a:extLst>
              <a:ext uri="{FF2B5EF4-FFF2-40B4-BE49-F238E27FC236}">
                <a16:creationId xmlns:a16="http://schemas.microsoft.com/office/drawing/2014/main" id="{A9CF636E-E928-4190-34B3-C304BD1FC83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395411" y="3906250"/>
            <a:ext cx="1825728" cy="1143616"/>
          </a:xfrm>
          <a:prstGeom prst="rect">
            <a:avLst/>
          </a:prstGeom>
        </p:spPr>
      </p:pic>
      <p:pic>
        <p:nvPicPr>
          <p:cNvPr id="31" name="Picture 30" descr="A white building with three doors&#10;&#10;Description automatically generated">
            <a:extLst>
              <a:ext uri="{FF2B5EF4-FFF2-40B4-BE49-F238E27FC236}">
                <a16:creationId xmlns:a16="http://schemas.microsoft.com/office/drawing/2014/main" id="{FF81420B-6087-9CEA-8E54-3189DE29480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154308" y="4667804"/>
            <a:ext cx="1143616" cy="1143616"/>
          </a:xfrm>
          <a:prstGeom prst="rect">
            <a:avLst/>
          </a:prstGeom>
        </p:spPr>
      </p:pic>
      <p:sp>
        <p:nvSpPr>
          <p:cNvPr id="4" name="Google Shape;152;p3">
            <a:extLst>
              <a:ext uri="{FF2B5EF4-FFF2-40B4-BE49-F238E27FC236}">
                <a16:creationId xmlns:a16="http://schemas.microsoft.com/office/drawing/2014/main" id="{E9604330-8C64-9DC5-5533-B00AF51EBB06}"/>
              </a:ext>
            </a:extLst>
          </p:cNvPr>
          <p:cNvSpPr txBox="1"/>
          <p:nvPr/>
        </p:nvSpPr>
        <p:spPr>
          <a:xfrm>
            <a:off x="900421" y="589290"/>
            <a:ext cx="7315772" cy="707846"/>
          </a:xfrm>
          <a:prstGeom prst="rect">
            <a:avLst/>
          </a:prstGeom>
          <a:noFill/>
          <a:ln>
            <a:noFill/>
          </a:ln>
        </p:spPr>
        <p:txBody>
          <a:bodyPr spcFirstLastPara="1" wrap="square" lIns="91425" tIns="45700" rIns="91425" bIns="45700" anchor="t" anchorCtr="0">
            <a:spAutoFit/>
          </a:bodyPr>
          <a:lstStyle/>
          <a:p>
            <a:r>
              <a:rPr lang="en-US" sz="4000" b="1" dirty="0">
                <a:solidFill>
                  <a:srgbClr val="F2734C"/>
                </a:solidFill>
                <a:latin typeface="Oswald" panose="00000500000000000000" pitchFamily="2" charset="0"/>
                <a:ea typeface="Arimo"/>
                <a:cs typeface="Arimo"/>
                <a:sym typeface="Arimo"/>
              </a:rPr>
              <a:t>CRR Hospitality</a:t>
            </a:r>
            <a:endParaRPr lang="en-US" dirty="0">
              <a:solidFill>
                <a:srgbClr val="F2734C"/>
              </a:solidFill>
              <a:latin typeface="Oswald" panose="00000500000000000000" pitchFamily="2" charset="0"/>
            </a:endParaRPr>
          </a:p>
        </p:txBody>
      </p:sp>
      <p:sp>
        <p:nvSpPr>
          <p:cNvPr id="7" name="Google Shape;154;p3">
            <a:extLst>
              <a:ext uri="{FF2B5EF4-FFF2-40B4-BE49-F238E27FC236}">
                <a16:creationId xmlns:a16="http://schemas.microsoft.com/office/drawing/2014/main" id="{EFA4194C-DE2A-D103-DE89-7DD2B457FB6C}"/>
              </a:ext>
            </a:extLst>
          </p:cNvPr>
          <p:cNvSpPr/>
          <p:nvPr/>
        </p:nvSpPr>
        <p:spPr>
          <a:xfrm>
            <a:off x="984661" y="1309777"/>
            <a:ext cx="5398358" cy="3323946"/>
          </a:xfrm>
          <a:prstGeom prst="rect">
            <a:avLst/>
          </a:prstGeom>
          <a:noFill/>
          <a:ln>
            <a:noFill/>
          </a:ln>
        </p:spPr>
        <p:txBody>
          <a:bodyPr spcFirstLastPara="1" wrap="square" lIns="91425" tIns="45700" rIns="91425" bIns="45700" anchor="t" anchorCtr="0">
            <a:spAutoFit/>
          </a:bodyPr>
          <a:lstStyle/>
          <a:p>
            <a:pPr>
              <a:lnSpc>
                <a:spcPct val="150000"/>
              </a:lnSpc>
            </a:pPr>
            <a:r>
              <a:rPr lang="en-US" dirty="0">
                <a:latin typeface="Open Sans" panose="020B0606030504020204" pitchFamily="34" charset="0"/>
                <a:ea typeface="Open Sans" panose="020B0606030504020204" pitchFamily="34" charset="0"/>
                <a:cs typeface="Open Sans" panose="020B0606030504020204" pitchFamily="34" charset="0"/>
                <a:sym typeface="Open Sans"/>
              </a:rPr>
              <a:t>At CRR, we are dedicated to creating memorable vacations and convenient storage solutions that our customers will always remember. We are currently developing RV Resorts and RV storage facilities across the US as well as providing management services for Glamping Resorts, RV Resorts, Campgrounds and more! Our goal is to provide an amazing experience and fulfillment for all those involved – whether they are guests traveling on vacation, residents living in our neighborhoods, or accessing their RV that is stored at one of our properties nationwide.</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48992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0-#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18C4E13-2960-BB45-B65B-E5BD8870BDE3}"/>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pic>
        <p:nvPicPr>
          <p:cNvPr id="8" name="Picture 7">
            <a:extLst>
              <a:ext uri="{FF2B5EF4-FFF2-40B4-BE49-F238E27FC236}">
                <a16:creationId xmlns:a16="http://schemas.microsoft.com/office/drawing/2014/main" id="{E09E9854-74E9-4EAB-816A-6F154686C2C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388157" y="5925516"/>
            <a:ext cx="1611011" cy="883665"/>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B2F35121-9CE8-AAE5-2FD8-A9AF661BEA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4057" y="6153786"/>
            <a:ext cx="2783633" cy="504534"/>
          </a:xfrm>
          <a:prstGeom prst="rect">
            <a:avLst/>
          </a:prstGeom>
        </p:spPr>
      </p:pic>
      <p:sp>
        <p:nvSpPr>
          <p:cNvPr id="2" name="Google Shape;152;p3">
            <a:extLst>
              <a:ext uri="{FF2B5EF4-FFF2-40B4-BE49-F238E27FC236}">
                <a16:creationId xmlns:a16="http://schemas.microsoft.com/office/drawing/2014/main" id="{D4C10631-A44D-8CC5-6C0B-80DEF84329F7}"/>
              </a:ext>
            </a:extLst>
          </p:cNvPr>
          <p:cNvSpPr txBox="1"/>
          <p:nvPr/>
        </p:nvSpPr>
        <p:spPr>
          <a:xfrm>
            <a:off x="951182" y="298320"/>
            <a:ext cx="9256508" cy="1323399"/>
          </a:xfrm>
          <a:prstGeom prst="rect">
            <a:avLst/>
          </a:prstGeom>
          <a:noFill/>
          <a:ln>
            <a:noFill/>
          </a:ln>
        </p:spPr>
        <p:txBody>
          <a:bodyPr spcFirstLastPara="1" wrap="square" lIns="91425" tIns="45700" rIns="91425" bIns="45700" anchor="t" anchorCtr="0">
            <a:spAutoFit/>
          </a:bodyPr>
          <a:lstStyle/>
          <a:p>
            <a:r>
              <a:rPr lang="en-US" sz="4000" b="1" dirty="0">
                <a:solidFill>
                  <a:srgbClr val="F2734C"/>
                </a:solidFill>
                <a:latin typeface="Oswald" panose="00000500000000000000" pitchFamily="2" charset="0"/>
                <a:ea typeface="Arimo"/>
                <a:cs typeface="Arimo"/>
                <a:sym typeface="Arimo"/>
              </a:rPr>
              <a:t>Strategic</a:t>
            </a:r>
          </a:p>
          <a:p>
            <a:pPr marL="0" marR="0" lvl="0" indent="0" algn="l" rtl="0">
              <a:spcBef>
                <a:spcPts val="0"/>
              </a:spcBef>
              <a:spcAft>
                <a:spcPts val="0"/>
              </a:spcAft>
              <a:buNone/>
            </a:pPr>
            <a:r>
              <a:rPr lang="en-US" sz="4000" b="1" dirty="0">
                <a:solidFill>
                  <a:srgbClr val="F2734C"/>
                </a:solidFill>
                <a:latin typeface="Oswald" panose="00000500000000000000" pitchFamily="2" charset="0"/>
                <a:ea typeface="Arimo"/>
                <a:cs typeface="Arimo"/>
                <a:sym typeface="Arimo"/>
              </a:rPr>
              <a:t>Management Skills</a:t>
            </a:r>
            <a:endParaRPr lang="en-US" dirty="0">
              <a:solidFill>
                <a:srgbClr val="F2734C"/>
              </a:solidFill>
              <a:latin typeface="Oswald" panose="00000500000000000000" pitchFamily="2" charset="0"/>
            </a:endParaRPr>
          </a:p>
        </p:txBody>
      </p:sp>
      <p:sp>
        <p:nvSpPr>
          <p:cNvPr id="4" name="Google Shape;146;p3">
            <a:extLst>
              <a:ext uri="{FF2B5EF4-FFF2-40B4-BE49-F238E27FC236}">
                <a16:creationId xmlns:a16="http://schemas.microsoft.com/office/drawing/2014/main" id="{0B17A7DD-52D9-D00C-E560-C5E54D3160F7}"/>
              </a:ext>
            </a:extLst>
          </p:cNvPr>
          <p:cNvSpPr txBox="1"/>
          <p:nvPr/>
        </p:nvSpPr>
        <p:spPr>
          <a:xfrm>
            <a:off x="861450" y="1913063"/>
            <a:ext cx="3902573" cy="52318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Font typeface="Arial" panose="020B0604020202020204" pitchFamily="34" charset="0"/>
              <a:buChar char="•"/>
            </a:pPr>
            <a:r>
              <a:rPr lang="en-US" sz="2800" b="1" dirty="0">
                <a:solidFill>
                  <a:srgbClr val="457B9D"/>
                </a:solidFill>
                <a:latin typeface="Open Sans" panose="020B0606030504020204" pitchFamily="34" charset="0"/>
                <a:ea typeface="Open Sans" panose="020B0606030504020204" pitchFamily="34" charset="0"/>
                <a:cs typeface="Open Sans" panose="020B0606030504020204" pitchFamily="34" charset="0"/>
                <a:sym typeface="Arimo"/>
              </a:rPr>
              <a:t>Communication</a:t>
            </a:r>
            <a:endParaRPr sz="2800" dirty="0">
              <a:solidFill>
                <a:srgbClr val="457B9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Google Shape;149;p3">
            <a:extLst>
              <a:ext uri="{FF2B5EF4-FFF2-40B4-BE49-F238E27FC236}">
                <a16:creationId xmlns:a16="http://schemas.microsoft.com/office/drawing/2014/main" id="{F79D8DE3-EB27-8D60-1AC4-D58E37CDABEF}"/>
              </a:ext>
            </a:extLst>
          </p:cNvPr>
          <p:cNvSpPr txBox="1"/>
          <p:nvPr/>
        </p:nvSpPr>
        <p:spPr>
          <a:xfrm>
            <a:off x="861450" y="2511676"/>
            <a:ext cx="4112886" cy="52318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Font typeface="Arial" panose="020B0604020202020204" pitchFamily="34" charset="0"/>
              <a:buChar char="•"/>
            </a:pPr>
            <a:r>
              <a:rPr lang="en-US" sz="2800" b="1" dirty="0">
                <a:solidFill>
                  <a:srgbClr val="457B9D"/>
                </a:solidFill>
                <a:latin typeface="Open Sans" panose="020B0606030504020204" pitchFamily="34" charset="0"/>
                <a:ea typeface="Open Sans" panose="020B0606030504020204" pitchFamily="34" charset="0"/>
                <a:cs typeface="Open Sans" panose="020B0606030504020204" pitchFamily="34" charset="0"/>
                <a:sym typeface="Arimo"/>
              </a:rPr>
              <a:t>Decision</a:t>
            </a:r>
            <a:r>
              <a:rPr lang="en-US" sz="2800" b="1" dirty="0">
                <a:solidFill>
                  <a:srgbClr val="F2734C"/>
                </a:solidFill>
                <a:latin typeface="Open Sans" panose="020B0606030504020204" pitchFamily="34" charset="0"/>
                <a:ea typeface="Open Sans" panose="020B0606030504020204" pitchFamily="34" charset="0"/>
                <a:cs typeface="Open Sans" panose="020B0606030504020204" pitchFamily="34" charset="0"/>
                <a:sym typeface="Arimo"/>
              </a:rPr>
              <a:t> </a:t>
            </a:r>
            <a:r>
              <a:rPr lang="en-US" sz="2800" b="1" dirty="0">
                <a:solidFill>
                  <a:srgbClr val="457B9D"/>
                </a:solidFill>
                <a:latin typeface="Open Sans" panose="020B0606030504020204" pitchFamily="34" charset="0"/>
                <a:ea typeface="Open Sans" panose="020B0606030504020204" pitchFamily="34" charset="0"/>
                <a:cs typeface="Open Sans" panose="020B0606030504020204" pitchFamily="34" charset="0"/>
                <a:sym typeface="Arimo"/>
              </a:rPr>
              <a:t>Making</a:t>
            </a:r>
            <a:endParaRPr sz="2800" dirty="0">
              <a:solidFill>
                <a:srgbClr val="457B9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Google Shape;143;p3">
            <a:extLst>
              <a:ext uri="{FF2B5EF4-FFF2-40B4-BE49-F238E27FC236}">
                <a16:creationId xmlns:a16="http://schemas.microsoft.com/office/drawing/2014/main" id="{35B83BF7-1DB6-F713-CDBE-26D9B5C62426}"/>
              </a:ext>
            </a:extLst>
          </p:cNvPr>
          <p:cNvSpPr txBox="1"/>
          <p:nvPr/>
        </p:nvSpPr>
        <p:spPr>
          <a:xfrm>
            <a:off x="880096" y="3057554"/>
            <a:ext cx="3925029" cy="52318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Font typeface="Arial" panose="020B0604020202020204" pitchFamily="34" charset="0"/>
              <a:buChar char="•"/>
            </a:pPr>
            <a:r>
              <a:rPr lang="en-US" sz="2800" b="1" dirty="0">
                <a:solidFill>
                  <a:srgbClr val="457B9D"/>
                </a:solidFill>
                <a:latin typeface="Open Sans" panose="020B0606030504020204" pitchFamily="34" charset="0"/>
                <a:ea typeface="Open Sans" panose="020B0606030504020204" pitchFamily="34" charset="0"/>
                <a:cs typeface="Open Sans" panose="020B0606030504020204" pitchFamily="34" charset="0"/>
                <a:sym typeface="Arimo"/>
              </a:rPr>
              <a:t>Delegation</a:t>
            </a:r>
            <a:endParaRPr sz="2800" dirty="0">
              <a:solidFill>
                <a:srgbClr val="457B9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Google Shape;140;p3">
            <a:extLst>
              <a:ext uri="{FF2B5EF4-FFF2-40B4-BE49-F238E27FC236}">
                <a16:creationId xmlns:a16="http://schemas.microsoft.com/office/drawing/2014/main" id="{67CF7922-6AAC-9C1F-5C23-7BC964714621}"/>
              </a:ext>
            </a:extLst>
          </p:cNvPr>
          <p:cNvSpPr txBox="1"/>
          <p:nvPr/>
        </p:nvSpPr>
        <p:spPr>
          <a:xfrm>
            <a:off x="874964" y="3617544"/>
            <a:ext cx="3925029" cy="52318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Font typeface="Arial" panose="020B0604020202020204" pitchFamily="34" charset="0"/>
              <a:buChar char="•"/>
            </a:pPr>
            <a:r>
              <a:rPr lang="en-US" sz="2800" b="1" dirty="0">
                <a:solidFill>
                  <a:srgbClr val="457B9D"/>
                </a:solidFill>
                <a:latin typeface="Open Sans" panose="020B0606030504020204" pitchFamily="34" charset="0"/>
                <a:ea typeface="Open Sans" panose="020B0606030504020204" pitchFamily="34" charset="0"/>
                <a:cs typeface="Open Sans" panose="020B0606030504020204" pitchFamily="34" charset="0"/>
                <a:sym typeface="Arimo"/>
              </a:rPr>
              <a:t>Problem Solving</a:t>
            </a:r>
            <a:endParaRPr sz="2800" dirty="0">
              <a:solidFill>
                <a:srgbClr val="457B9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Google Shape;143;p3">
            <a:extLst>
              <a:ext uri="{FF2B5EF4-FFF2-40B4-BE49-F238E27FC236}">
                <a16:creationId xmlns:a16="http://schemas.microsoft.com/office/drawing/2014/main" id="{2048EF6C-27E4-F7F1-F9AE-E7BF77D79DE9}"/>
              </a:ext>
            </a:extLst>
          </p:cNvPr>
          <p:cNvSpPr txBox="1"/>
          <p:nvPr/>
        </p:nvSpPr>
        <p:spPr>
          <a:xfrm>
            <a:off x="861450" y="4201726"/>
            <a:ext cx="3692262" cy="52318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Font typeface="Arial" panose="020B0604020202020204" pitchFamily="34" charset="0"/>
              <a:buChar char="•"/>
            </a:pPr>
            <a:r>
              <a:rPr lang="en-US" sz="2800" b="1" dirty="0">
                <a:solidFill>
                  <a:srgbClr val="457B9D"/>
                </a:solidFill>
                <a:latin typeface="Open Sans" panose="020B0606030504020204" pitchFamily="34" charset="0"/>
                <a:ea typeface="Open Sans" panose="020B0606030504020204" pitchFamily="34" charset="0"/>
                <a:cs typeface="Open Sans" panose="020B0606030504020204" pitchFamily="34" charset="0"/>
                <a:sym typeface="Arimo"/>
              </a:rPr>
              <a:t>Motivating</a:t>
            </a:r>
            <a:endParaRPr sz="2800" dirty="0">
              <a:solidFill>
                <a:srgbClr val="457B9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Google Shape;143;p3">
            <a:extLst>
              <a:ext uri="{FF2B5EF4-FFF2-40B4-BE49-F238E27FC236}">
                <a16:creationId xmlns:a16="http://schemas.microsoft.com/office/drawing/2014/main" id="{1F845048-6B54-AA6D-E6E7-41B8E74CACD4}"/>
              </a:ext>
            </a:extLst>
          </p:cNvPr>
          <p:cNvSpPr txBox="1"/>
          <p:nvPr/>
        </p:nvSpPr>
        <p:spPr>
          <a:xfrm>
            <a:off x="874965" y="4809341"/>
            <a:ext cx="5459160" cy="52318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Font typeface="Arial" panose="020B0604020202020204" pitchFamily="34" charset="0"/>
              <a:buChar char="•"/>
            </a:pPr>
            <a:r>
              <a:rPr lang="en-US" sz="2800" b="1" dirty="0">
                <a:solidFill>
                  <a:srgbClr val="457B9D"/>
                </a:solidFill>
                <a:latin typeface="Open Sans" panose="020B0606030504020204" pitchFamily="34" charset="0"/>
                <a:ea typeface="Open Sans" panose="020B0606030504020204" pitchFamily="34" charset="0"/>
                <a:cs typeface="Open Sans" panose="020B0606030504020204" pitchFamily="34" charset="0"/>
                <a:sym typeface="Arimo"/>
              </a:rPr>
              <a:t>Revenue</a:t>
            </a:r>
            <a:r>
              <a:rPr lang="en-US" sz="2800" b="1" dirty="0">
                <a:solidFill>
                  <a:srgbClr val="F2734C"/>
                </a:solidFill>
                <a:latin typeface="Open Sans" panose="020B0606030504020204" pitchFamily="34" charset="0"/>
                <a:ea typeface="Open Sans" panose="020B0606030504020204" pitchFamily="34" charset="0"/>
                <a:cs typeface="Open Sans" panose="020B0606030504020204" pitchFamily="34" charset="0"/>
                <a:sym typeface="Arimo"/>
              </a:rPr>
              <a:t> </a:t>
            </a:r>
            <a:r>
              <a:rPr lang="en-US" sz="2800" b="1" dirty="0">
                <a:solidFill>
                  <a:srgbClr val="457B9D"/>
                </a:solidFill>
                <a:latin typeface="Open Sans" panose="020B0606030504020204" pitchFamily="34" charset="0"/>
                <a:ea typeface="Open Sans" panose="020B0606030504020204" pitchFamily="34" charset="0"/>
                <a:cs typeface="Open Sans" panose="020B0606030504020204" pitchFamily="34" charset="0"/>
                <a:sym typeface="Arimo"/>
              </a:rPr>
              <a:t>Generation</a:t>
            </a:r>
            <a:endParaRPr sz="2800" dirty="0">
              <a:solidFill>
                <a:srgbClr val="457B9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Google Shape;143;p3">
            <a:extLst>
              <a:ext uri="{FF2B5EF4-FFF2-40B4-BE49-F238E27FC236}">
                <a16:creationId xmlns:a16="http://schemas.microsoft.com/office/drawing/2014/main" id="{B7E81AFF-57DF-5C8E-6BA4-57299F5395C5}"/>
              </a:ext>
            </a:extLst>
          </p:cNvPr>
          <p:cNvSpPr txBox="1"/>
          <p:nvPr/>
        </p:nvSpPr>
        <p:spPr>
          <a:xfrm>
            <a:off x="861450" y="5477958"/>
            <a:ext cx="4432040" cy="52318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Font typeface="Arial" panose="020B0604020202020204" pitchFamily="34" charset="0"/>
              <a:buChar char="•"/>
            </a:pPr>
            <a:r>
              <a:rPr lang="en-US" sz="2800" b="1" dirty="0">
                <a:solidFill>
                  <a:srgbClr val="457B9D"/>
                </a:solidFill>
                <a:latin typeface="Open Sans" panose="020B0606030504020204" pitchFamily="34" charset="0"/>
                <a:ea typeface="Open Sans" panose="020B0606030504020204" pitchFamily="34" charset="0"/>
                <a:cs typeface="Open Sans" panose="020B0606030504020204" pitchFamily="34" charset="0"/>
                <a:sym typeface="Arimo"/>
              </a:rPr>
              <a:t>Financial</a:t>
            </a:r>
            <a:r>
              <a:rPr lang="en-US" sz="2800" b="1" dirty="0">
                <a:solidFill>
                  <a:srgbClr val="F2734C"/>
                </a:solidFill>
                <a:latin typeface="Open Sans" panose="020B0606030504020204" pitchFamily="34" charset="0"/>
                <a:ea typeface="Open Sans" panose="020B0606030504020204" pitchFamily="34" charset="0"/>
                <a:cs typeface="Open Sans" panose="020B0606030504020204" pitchFamily="34" charset="0"/>
                <a:sym typeface="Arimo"/>
              </a:rPr>
              <a:t> </a:t>
            </a:r>
            <a:r>
              <a:rPr lang="en-US" sz="2800" b="1" dirty="0">
                <a:solidFill>
                  <a:srgbClr val="457B9D"/>
                </a:solidFill>
                <a:latin typeface="Open Sans" panose="020B0606030504020204" pitchFamily="34" charset="0"/>
                <a:ea typeface="Open Sans" panose="020B0606030504020204" pitchFamily="34" charset="0"/>
                <a:cs typeface="Open Sans" panose="020B0606030504020204" pitchFamily="34" charset="0"/>
                <a:sym typeface="Arimo"/>
              </a:rPr>
              <a:t>Acumen</a:t>
            </a:r>
            <a:endParaRPr sz="2800" dirty="0">
              <a:solidFill>
                <a:srgbClr val="457B9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TextBox 37">
            <a:extLst>
              <a:ext uri="{FF2B5EF4-FFF2-40B4-BE49-F238E27FC236}">
                <a16:creationId xmlns:a16="http://schemas.microsoft.com/office/drawing/2014/main" id="{8ACD8B26-90D7-A2CF-E6F4-8B209C720988}"/>
              </a:ext>
            </a:extLst>
          </p:cNvPr>
          <p:cNvSpPr txBox="1"/>
          <p:nvPr/>
        </p:nvSpPr>
        <p:spPr>
          <a:xfrm>
            <a:off x="6437345" y="4809341"/>
            <a:ext cx="4757056" cy="523220"/>
          </a:xfrm>
          <a:prstGeom prst="rect">
            <a:avLst/>
          </a:prstGeom>
          <a:noFill/>
        </p:spPr>
        <p:txBody>
          <a:bodyPr wrap="square">
            <a:spAutoFit/>
          </a:bodyPr>
          <a:lstStyle/>
          <a:p>
            <a:pPr marL="0" marR="0" lvl="0" indent="0" algn="ctr" rtl="0">
              <a:spcBef>
                <a:spcPts val="0"/>
              </a:spcBef>
              <a:spcAft>
                <a:spcPts val="0"/>
              </a:spcAft>
              <a:buNone/>
            </a:pPr>
            <a:r>
              <a:rPr lang="en-US" b="1" dirty="0">
                <a:solidFill>
                  <a:srgbClr val="F2734C"/>
                </a:solidFill>
                <a:latin typeface="Open Sans" panose="020B0606030504020204" pitchFamily="34" charset="0"/>
                <a:ea typeface="Open Sans" panose="020B0606030504020204" pitchFamily="34" charset="0"/>
                <a:cs typeface="Open Sans" panose="020B0606030504020204" pitchFamily="34" charset="0"/>
                <a:sym typeface="Arimo"/>
              </a:rPr>
              <a:t>“The most important thing in communication is to hear what isn’t being said”</a:t>
            </a:r>
            <a:endParaRPr lang="en-US" sz="1600" dirty="0">
              <a:solidFill>
                <a:srgbClr val="F2734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Google Shape;156;p3">
            <a:extLst>
              <a:ext uri="{FF2B5EF4-FFF2-40B4-BE49-F238E27FC236}">
                <a16:creationId xmlns:a16="http://schemas.microsoft.com/office/drawing/2014/main" id="{7E9A649B-9770-1437-431C-679373739178}"/>
              </a:ext>
            </a:extLst>
          </p:cNvPr>
          <p:cNvSpPr/>
          <p:nvPr/>
        </p:nvSpPr>
        <p:spPr>
          <a:xfrm>
            <a:off x="9813438" y="5293312"/>
            <a:ext cx="2185730" cy="36929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dirty="0">
                <a:solidFill>
                  <a:srgbClr val="F2734C"/>
                </a:solidFill>
                <a:latin typeface="Open Sans"/>
                <a:ea typeface="Open Sans"/>
                <a:cs typeface="Open Sans"/>
                <a:sym typeface="Open Sans"/>
              </a:rPr>
              <a:t>-Peter Drucker</a:t>
            </a:r>
            <a:endParaRPr dirty="0">
              <a:solidFill>
                <a:srgbClr val="F2734C"/>
              </a:solidFill>
            </a:endParaRPr>
          </a:p>
        </p:txBody>
      </p:sp>
      <p:pic>
        <p:nvPicPr>
          <p:cNvPr id="1030" name="Picture 6" descr="10 tips for active listening - BHF">
            <a:extLst>
              <a:ext uri="{FF2B5EF4-FFF2-40B4-BE49-F238E27FC236}">
                <a16:creationId xmlns:a16="http://schemas.microsoft.com/office/drawing/2014/main" id="{6689E7D8-1B5E-B68A-C089-A772C2376A3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863123" y="914906"/>
            <a:ext cx="5905500" cy="3810000"/>
          </a:xfrm>
          <a:prstGeom prst="rect">
            <a:avLst/>
          </a:prstGeom>
          <a:noFill/>
          <a:ln>
            <a:solidFill>
              <a:srgbClr val="457B9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231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50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50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500"/>
                                  </p:stCondLst>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additive="base">
                                        <p:cTn id="2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500"/>
                                  </p:stCondLst>
                                  <p:childTnLst>
                                    <p:set>
                                      <p:cBhvr>
                                        <p:cTn id="34" dur="1" fill="hold">
                                          <p:stCondLst>
                                            <p:cond delay="0"/>
                                          </p:stCondLst>
                                        </p:cTn>
                                        <p:tgtEl>
                                          <p:spTgt spid="10">
                                            <p:txEl>
                                              <p:pRg st="0" end="0"/>
                                            </p:txEl>
                                          </p:spTgt>
                                        </p:tgtEl>
                                        <p:attrNameLst>
                                          <p:attrName>style.visibility</p:attrName>
                                        </p:attrNameLst>
                                      </p:cBhvr>
                                      <p:to>
                                        <p:strVal val="visible"/>
                                      </p:to>
                                    </p:set>
                                    <p:anim calcmode="lin" valueType="num">
                                      <p:cBhvr additive="base">
                                        <p:cTn id="3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500"/>
                                  </p:stCondLst>
                                  <p:childTnLst>
                                    <p:set>
                                      <p:cBhvr>
                                        <p:cTn id="40" dur="1" fill="hold">
                                          <p:stCondLst>
                                            <p:cond delay="0"/>
                                          </p:stCondLst>
                                        </p:cTn>
                                        <p:tgtEl>
                                          <p:spTgt spid="11">
                                            <p:txEl>
                                              <p:pRg st="0" end="0"/>
                                            </p:txEl>
                                          </p:spTgt>
                                        </p:tgtEl>
                                        <p:attrNameLst>
                                          <p:attrName>style.visibility</p:attrName>
                                        </p:attrNameLst>
                                      </p:cBhvr>
                                      <p:to>
                                        <p:strVal val="visible"/>
                                      </p:to>
                                    </p:set>
                                    <p:anim calcmode="lin" valueType="num">
                                      <p:cBhvr additive="base">
                                        <p:cTn id="4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500"/>
                                  </p:stCondLst>
                                  <p:childTnLst>
                                    <p:set>
                                      <p:cBhvr>
                                        <p:cTn id="46" dur="1" fill="hold">
                                          <p:stCondLst>
                                            <p:cond delay="0"/>
                                          </p:stCondLst>
                                        </p:cTn>
                                        <p:tgtEl>
                                          <p:spTgt spid="25">
                                            <p:txEl>
                                              <p:pRg st="0" end="0"/>
                                            </p:txEl>
                                          </p:spTgt>
                                        </p:tgtEl>
                                        <p:attrNameLst>
                                          <p:attrName>style.visibility</p:attrName>
                                        </p:attrNameLst>
                                      </p:cBhvr>
                                      <p:to>
                                        <p:strVal val="visible"/>
                                      </p:to>
                                    </p:set>
                                    <p:anim calcmode="lin" valueType="num">
                                      <p:cBhvr additive="base">
                                        <p:cTn id="4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500"/>
                                  </p:stCondLst>
                                  <p:childTnLst>
                                    <p:set>
                                      <p:cBhvr>
                                        <p:cTn id="52" dur="1" fill="hold">
                                          <p:stCondLst>
                                            <p:cond delay="0"/>
                                          </p:stCondLst>
                                        </p:cTn>
                                        <p:tgtEl>
                                          <p:spTgt spid="26">
                                            <p:txEl>
                                              <p:pRg st="0" end="0"/>
                                            </p:txEl>
                                          </p:spTgt>
                                        </p:tgtEl>
                                        <p:attrNameLst>
                                          <p:attrName>style.visibility</p:attrName>
                                        </p:attrNameLst>
                                      </p:cBhvr>
                                      <p:to>
                                        <p:strVal val="visible"/>
                                      </p:to>
                                    </p:set>
                                    <p:anim calcmode="lin" valueType="num">
                                      <p:cBhvr additive="base">
                                        <p:cTn id="5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2" descr="Chart, pie chart&#10;&#10;Description automatically generated">
            <a:extLst>
              <a:ext uri="{FF2B5EF4-FFF2-40B4-BE49-F238E27FC236}">
                <a16:creationId xmlns:a16="http://schemas.microsoft.com/office/drawing/2014/main" id="{BF331E9B-7501-2926-F535-394F97E1D9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35109" y="1666738"/>
            <a:ext cx="6164059" cy="3671278"/>
          </a:xfrm>
          <a:prstGeom prst="rect">
            <a:avLst/>
          </a:prstGeom>
        </p:spPr>
      </p:pic>
      <p:sp>
        <p:nvSpPr>
          <p:cNvPr id="6" name="Rectangle 5">
            <a:extLst>
              <a:ext uri="{FF2B5EF4-FFF2-40B4-BE49-F238E27FC236}">
                <a16:creationId xmlns:a16="http://schemas.microsoft.com/office/drawing/2014/main" id="{118C4E13-2960-BB45-B65B-E5BD8870BDE3}"/>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pic>
        <p:nvPicPr>
          <p:cNvPr id="8" name="Picture 7">
            <a:extLst>
              <a:ext uri="{FF2B5EF4-FFF2-40B4-BE49-F238E27FC236}">
                <a16:creationId xmlns:a16="http://schemas.microsoft.com/office/drawing/2014/main" id="{E09E9854-74E9-4EAB-816A-6F154686C2C2}"/>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0388157" y="5925516"/>
            <a:ext cx="1611011" cy="883665"/>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B2F35121-9CE8-AAE5-2FD8-A9AF661BEA3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24057" y="6153786"/>
            <a:ext cx="2783633" cy="504534"/>
          </a:xfrm>
          <a:prstGeom prst="rect">
            <a:avLst/>
          </a:prstGeom>
        </p:spPr>
      </p:pic>
      <p:sp>
        <p:nvSpPr>
          <p:cNvPr id="2" name="Google Shape;152;p3">
            <a:extLst>
              <a:ext uri="{FF2B5EF4-FFF2-40B4-BE49-F238E27FC236}">
                <a16:creationId xmlns:a16="http://schemas.microsoft.com/office/drawing/2014/main" id="{D4C10631-A44D-8CC5-6C0B-80DEF84329F7}"/>
              </a:ext>
            </a:extLst>
          </p:cNvPr>
          <p:cNvSpPr txBox="1"/>
          <p:nvPr/>
        </p:nvSpPr>
        <p:spPr>
          <a:xfrm>
            <a:off x="951182" y="298320"/>
            <a:ext cx="9256508" cy="707846"/>
          </a:xfrm>
          <a:prstGeom prst="rect">
            <a:avLst/>
          </a:prstGeom>
          <a:noFill/>
          <a:ln>
            <a:noFill/>
          </a:ln>
        </p:spPr>
        <p:txBody>
          <a:bodyPr spcFirstLastPara="1" wrap="square" lIns="91425" tIns="45700" rIns="91425" bIns="45700" anchor="t" anchorCtr="0">
            <a:spAutoFit/>
          </a:bodyPr>
          <a:lstStyle/>
          <a:p>
            <a:r>
              <a:rPr lang="en-US" sz="4000" b="1" dirty="0">
                <a:solidFill>
                  <a:srgbClr val="F2734C"/>
                </a:solidFill>
                <a:latin typeface="Oswald" panose="00000500000000000000" pitchFamily="2" charset="0"/>
                <a:ea typeface="Arimo"/>
                <a:cs typeface="Arimo"/>
                <a:sym typeface="Arimo"/>
              </a:rPr>
              <a:t>Communication</a:t>
            </a:r>
            <a:endParaRPr lang="en-US" dirty="0">
              <a:solidFill>
                <a:srgbClr val="F2734C"/>
              </a:solidFill>
              <a:latin typeface="Oswald" panose="00000500000000000000" pitchFamily="2" charset="0"/>
            </a:endParaRPr>
          </a:p>
        </p:txBody>
      </p:sp>
      <p:sp>
        <p:nvSpPr>
          <p:cNvPr id="5" name="Google Shape;166;p4">
            <a:extLst>
              <a:ext uri="{FF2B5EF4-FFF2-40B4-BE49-F238E27FC236}">
                <a16:creationId xmlns:a16="http://schemas.microsoft.com/office/drawing/2014/main" id="{FEE25C6D-232C-54F1-41A4-7C55BBE07D75}"/>
              </a:ext>
            </a:extLst>
          </p:cNvPr>
          <p:cNvSpPr/>
          <p:nvPr/>
        </p:nvSpPr>
        <p:spPr>
          <a:xfrm>
            <a:off x="247650" y="1204557"/>
            <a:ext cx="7321550"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i="1" dirty="0">
                <a:solidFill>
                  <a:srgbClr val="457B9D"/>
                </a:solidFill>
                <a:latin typeface="Open Sans"/>
                <a:ea typeface="Open Sans"/>
                <a:cs typeface="Open Sans"/>
                <a:sym typeface="Open Sans"/>
              </a:rPr>
              <a:t>  Verbal      Non-Verbal      Visual      Written</a:t>
            </a:r>
          </a:p>
        </p:txBody>
      </p:sp>
      <p:sp>
        <p:nvSpPr>
          <p:cNvPr id="14" name="Google Shape;248;p8">
            <a:extLst>
              <a:ext uri="{FF2B5EF4-FFF2-40B4-BE49-F238E27FC236}">
                <a16:creationId xmlns:a16="http://schemas.microsoft.com/office/drawing/2014/main" id="{18D9C35F-8B58-2CB6-CF6B-023608660CE9}"/>
              </a:ext>
            </a:extLst>
          </p:cNvPr>
          <p:cNvSpPr/>
          <p:nvPr/>
        </p:nvSpPr>
        <p:spPr>
          <a:xfrm>
            <a:off x="951182" y="2141571"/>
            <a:ext cx="3628836" cy="1823536"/>
          </a:xfrm>
          <a:prstGeom prst="rect">
            <a:avLst/>
          </a:prstGeom>
          <a:noFill/>
          <a:ln>
            <a:noFill/>
          </a:ln>
        </p:spPr>
        <p:txBody>
          <a:bodyPr spcFirstLastPara="1" wrap="square" lIns="91425" tIns="45700" rIns="91425" bIns="45700" anchor="t" anchorCtr="0">
            <a:spAutoFit/>
          </a:bodyPr>
          <a:lstStyle/>
          <a:p>
            <a:pPr algn="ctr">
              <a:lnSpc>
                <a:spcPct val="150000"/>
              </a:lnSpc>
            </a:pPr>
            <a:r>
              <a:rPr lang="en-US" sz="1500" dirty="0">
                <a:solidFill>
                  <a:srgbClr val="457B9D"/>
                </a:solidFill>
                <a:latin typeface="Open Sans" panose="020B0606030504020204" pitchFamily="34" charset="0"/>
                <a:ea typeface="Open Sans" panose="020B0606030504020204" pitchFamily="34" charset="0"/>
                <a:cs typeface="Open Sans" panose="020B0606030504020204" pitchFamily="34" charset="0"/>
              </a:rPr>
              <a:t>Good communication is an essential tool in achieving productivity and maintaining strong working relationships at all levels of an organization</a:t>
            </a:r>
            <a:r>
              <a:rPr lang="en-US" sz="1500" dirty="0">
                <a:solidFill>
                  <a:srgbClr val="457B9D"/>
                </a:solidFill>
                <a:effectLst/>
                <a:latin typeface="Open Sans" panose="020B0606030504020204" pitchFamily="34" charset="0"/>
                <a:ea typeface="Open Sans" panose="020B0606030504020204" pitchFamily="34" charset="0"/>
                <a:cs typeface="Open Sans" panose="020B0606030504020204" pitchFamily="34" charset="0"/>
              </a:rPr>
              <a:t>.</a:t>
            </a:r>
          </a:p>
        </p:txBody>
      </p:sp>
      <p:sp>
        <p:nvSpPr>
          <p:cNvPr id="16" name="Google Shape;167;p4">
            <a:extLst>
              <a:ext uri="{FF2B5EF4-FFF2-40B4-BE49-F238E27FC236}">
                <a16:creationId xmlns:a16="http://schemas.microsoft.com/office/drawing/2014/main" id="{54917040-CFAC-6A57-FC29-C1546F11BA07}"/>
              </a:ext>
            </a:extLst>
          </p:cNvPr>
          <p:cNvSpPr txBox="1"/>
          <p:nvPr/>
        </p:nvSpPr>
        <p:spPr>
          <a:xfrm>
            <a:off x="585312" y="4650121"/>
            <a:ext cx="3730874"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dk1"/>
                </a:solidFill>
                <a:latin typeface="Oswald" panose="00000500000000000000" pitchFamily="2" charset="0"/>
                <a:ea typeface="Arimo"/>
                <a:cs typeface="Arimo"/>
                <a:sym typeface="Arimo"/>
              </a:rPr>
              <a:t>Associate Engagement Survey</a:t>
            </a:r>
            <a:endParaRPr dirty="0">
              <a:latin typeface="Oswald" panose="00000500000000000000" pitchFamily="2" charset="0"/>
            </a:endParaRPr>
          </a:p>
        </p:txBody>
      </p:sp>
      <p:sp>
        <p:nvSpPr>
          <p:cNvPr id="17" name="Google Shape;168;p4">
            <a:extLst>
              <a:ext uri="{FF2B5EF4-FFF2-40B4-BE49-F238E27FC236}">
                <a16:creationId xmlns:a16="http://schemas.microsoft.com/office/drawing/2014/main" id="{34D2890F-8BDA-C27B-F7C3-3D800B5C22B9}"/>
              </a:ext>
            </a:extLst>
          </p:cNvPr>
          <p:cNvSpPr/>
          <p:nvPr/>
        </p:nvSpPr>
        <p:spPr>
          <a:xfrm>
            <a:off x="585311" y="4826721"/>
            <a:ext cx="3314223" cy="36929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dirty="0">
                <a:solidFill>
                  <a:schemeClr val="accent4"/>
                </a:solidFill>
                <a:latin typeface="Open Sans"/>
                <a:ea typeface="Open Sans"/>
                <a:cs typeface="Open Sans"/>
                <a:sym typeface="Open Sans"/>
              </a:rPr>
              <a:t>Conduct annual or semi-annual surveys</a:t>
            </a:r>
            <a:endParaRPr dirty="0"/>
          </a:p>
        </p:txBody>
      </p:sp>
      <p:sp>
        <p:nvSpPr>
          <p:cNvPr id="19" name="Google Shape;170;p4">
            <a:extLst>
              <a:ext uri="{FF2B5EF4-FFF2-40B4-BE49-F238E27FC236}">
                <a16:creationId xmlns:a16="http://schemas.microsoft.com/office/drawing/2014/main" id="{A22FB22B-8867-0DB2-BA97-34331CE3F9F5}"/>
              </a:ext>
            </a:extLst>
          </p:cNvPr>
          <p:cNvSpPr txBox="1"/>
          <p:nvPr/>
        </p:nvSpPr>
        <p:spPr>
          <a:xfrm>
            <a:off x="585312" y="5343158"/>
            <a:ext cx="3136155" cy="276959"/>
          </a:xfrm>
          <a:prstGeom prst="rect">
            <a:avLst/>
          </a:prstGeom>
          <a:noFill/>
          <a:ln>
            <a:noFill/>
          </a:ln>
        </p:spPr>
        <p:txBody>
          <a:bodyPr spcFirstLastPara="1" wrap="square" lIns="91425" tIns="45700" rIns="91425" bIns="45700" anchor="t" anchorCtr="0">
            <a:spAutoFit/>
          </a:bodyPr>
          <a:lstStyle/>
          <a:p>
            <a:r>
              <a:rPr lang="en-US" sz="1200" b="1" dirty="0">
                <a:solidFill>
                  <a:schemeClr val="dk1"/>
                </a:solidFill>
                <a:latin typeface="Oswald" panose="00000500000000000000" pitchFamily="2" charset="0"/>
                <a:ea typeface="Arimo"/>
                <a:cs typeface="Arimo"/>
                <a:sym typeface="Arimo"/>
              </a:rPr>
              <a:t>Checklist / Pass On Log, other tools</a:t>
            </a:r>
            <a:endParaRPr dirty="0">
              <a:solidFill>
                <a:schemeClr val="dk1"/>
              </a:solidFill>
              <a:latin typeface="Oswald" panose="00000500000000000000" pitchFamily="2" charset="0"/>
            </a:endParaRPr>
          </a:p>
        </p:txBody>
      </p:sp>
      <p:sp>
        <p:nvSpPr>
          <p:cNvPr id="20" name="Google Shape;171;p4">
            <a:extLst>
              <a:ext uri="{FF2B5EF4-FFF2-40B4-BE49-F238E27FC236}">
                <a16:creationId xmlns:a16="http://schemas.microsoft.com/office/drawing/2014/main" id="{B5E6895C-F5A6-6570-A40C-884B09B608B8}"/>
              </a:ext>
            </a:extLst>
          </p:cNvPr>
          <p:cNvSpPr/>
          <p:nvPr/>
        </p:nvSpPr>
        <p:spPr>
          <a:xfrm>
            <a:off x="585311" y="5549252"/>
            <a:ext cx="3357405" cy="6462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dirty="0">
                <a:solidFill>
                  <a:schemeClr val="accent4"/>
                </a:solidFill>
                <a:latin typeface="Open Sans"/>
                <a:ea typeface="Open Sans"/>
                <a:cs typeface="Open Sans"/>
                <a:sym typeface="Open Sans"/>
              </a:rPr>
              <a:t>Each department completes daily checklists. Use log to keep all departments updated</a:t>
            </a:r>
            <a:endParaRPr dirty="0"/>
          </a:p>
        </p:txBody>
      </p:sp>
      <p:sp>
        <p:nvSpPr>
          <p:cNvPr id="22" name="Google Shape;173;p4">
            <a:extLst>
              <a:ext uri="{FF2B5EF4-FFF2-40B4-BE49-F238E27FC236}">
                <a16:creationId xmlns:a16="http://schemas.microsoft.com/office/drawing/2014/main" id="{56A3A3CF-26EE-A33A-D6D5-72FA0C06E63D}"/>
              </a:ext>
            </a:extLst>
          </p:cNvPr>
          <p:cNvSpPr txBox="1"/>
          <p:nvPr/>
        </p:nvSpPr>
        <p:spPr>
          <a:xfrm>
            <a:off x="4000277" y="4650121"/>
            <a:ext cx="2056627" cy="276999"/>
          </a:xfrm>
          <a:prstGeom prst="rect">
            <a:avLst/>
          </a:prstGeom>
          <a:noFill/>
          <a:ln>
            <a:noFill/>
          </a:ln>
        </p:spPr>
        <p:txBody>
          <a:bodyPr spcFirstLastPara="1" wrap="square" lIns="91425" tIns="45700" rIns="91425" bIns="45700" anchor="t" anchorCtr="0">
            <a:spAutoFit/>
          </a:bodyPr>
          <a:lstStyle/>
          <a:p>
            <a:r>
              <a:rPr lang="en-US" sz="1200" b="1" dirty="0">
                <a:solidFill>
                  <a:schemeClr val="dk1"/>
                </a:solidFill>
                <a:latin typeface="Oswald" panose="00000500000000000000" pitchFamily="2" charset="0"/>
                <a:ea typeface="Arimo"/>
                <a:cs typeface="Arimo"/>
                <a:sym typeface="Arimo"/>
              </a:rPr>
              <a:t>Daily Huddles, Meetings</a:t>
            </a:r>
            <a:endParaRPr dirty="0">
              <a:solidFill>
                <a:schemeClr val="dk1"/>
              </a:solidFill>
              <a:latin typeface="Oswald" panose="00000500000000000000" pitchFamily="2" charset="0"/>
            </a:endParaRPr>
          </a:p>
        </p:txBody>
      </p:sp>
      <p:sp>
        <p:nvSpPr>
          <p:cNvPr id="23" name="Google Shape;174;p4">
            <a:extLst>
              <a:ext uri="{FF2B5EF4-FFF2-40B4-BE49-F238E27FC236}">
                <a16:creationId xmlns:a16="http://schemas.microsoft.com/office/drawing/2014/main" id="{03A9874C-B528-1252-E89A-42C206188037}"/>
              </a:ext>
            </a:extLst>
          </p:cNvPr>
          <p:cNvSpPr/>
          <p:nvPr/>
        </p:nvSpPr>
        <p:spPr>
          <a:xfrm>
            <a:off x="4000276" y="4826721"/>
            <a:ext cx="3669666" cy="36929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dirty="0">
                <a:solidFill>
                  <a:schemeClr val="accent4"/>
                </a:solidFill>
                <a:latin typeface="Open Sans"/>
                <a:ea typeface="Open Sans"/>
                <a:cs typeface="Open Sans"/>
                <a:sym typeface="Open Sans"/>
              </a:rPr>
              <a:t>Discuss arrivals, special needs, meetings, wins… </a:t>
            </a:r>
            <a:endParaRPr dirty="0"/>
          </a:p>
        </p:txBody>
      </p:sp>
      <p:sp>
        <p:nvSpPr>
          <p:cNvPr id="24" name="Google Shape;176;p4">
            <a:extLst>
              <a:ext uri="{FF2B5EF4-FFF2-40B4-BE49-F238E27FC236}">
                <a16:creationId xmlns:a16="http://schemas.microsoft.com/office/drawing/2014/main" id="{5924E66E-074D-623C-E7ED-E0372CD2CF46}"/>
              </a:ext>
            </a:extLst>
          </p:cNvPr>
          <p:cNvSpPr txBox="1"/>
          <p:nvPr/>
        </p:nvSpPr>
        <p:spPr>
          <a:xfrm>
            <a:off x="4000277" y="5338016"/>
            <a:ext cx="2882855" cy="276959"/>
          </a:xfrm>
          <a:prstGeom prst="rect">
            <a:avLst/>
          </a:prstGeom>
          <a:noFill/>
          <a:ln>
            <a:noFill/>
          </a:ln>
        </p:spPr>
        <p:txBody>
          <a:bodyPr spcFirstLastPara="1" wrap="square" lIns="91425" tIns="45700" rIns="91425" bIns="45700" anchor="t" anchorCtr="0">
            <a:spAutoFit/>
          </a:bodyPr>
          <a:lstStyle/>
          <a:p>
            <a:r>
              <a:rPr lang="en-US" sz="1200" b="1" dirty="0">
                <a:solidFill>
                  <a:schemeClr val="dk1"/>
                </a:solidFill>
                <a:latin typeface="Oswald" panose="00000500000000000000" pitchFamily="2" charset="0"/>
                <a:ea typeface="Arimo"/>
                <a:cs typeface="Arimo"/>
                <a:sym typeface="Arimo"/>
              </a:rPr>
              <a:t>Performance Evaluations, Feedback</a:t>
            </a:r>
            <a:endParaRPr dirty="0">
              <a:latin typeface="Oswald" panose="00000500000000000000" pitchFamily="2" charset="0"/>
            </a:endParaRPr>
          </a:p>
        </p:txBody>
      </p:sp>
      <p:sp>
        <p:nvSpPr>
          <p:cNvPr id="27" name="Google Shape;177;p4">
            <a:extLst>
              <a:ext uri="{FF2B5EF4-FFF2-40B4-BE49-F238E27FC236}">
                <a16:creationId xmlns:a16="http://schemas.microsoft.com/office/drawing/2014/main" id="{E84E474C-5D34-7ED6-1992-D43B9D5451D8}"/>
              </a:ext>
            </a:extLst>
          </p:cNvPr>
          <p:cNvSpPr/>
          <p:nvPr/>
        </p:nvSpPr>
        <p:spPr>
          <a:xfrm>
            <a:off x="4000276" y="5549252"/>
            <a:ext cx="3357405" cy="6462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dirty="0">
                <a:solidFill>
                  <a:schemeClr val="accent4"/>
                </a:solidFill>
                <a:latin typeface="Open Sans"/>
                <a:ea typeface="Open Sans"/>
                <a:cs typeface="Open Sans"/>
                <a:sym typeface="Open Sans"/>
              </a:rPr>
              <a:t>Conduct annual evaluations, offer detailed specific feedback, complete self-reviews</a:t>
            </a:r>
            <a:endParaRPr dirty="0"/>
          </a:p>
        </p:txBody>
      </p:sp>
    </p:spTree>
    <p:extLst>
      <p:ext uri="{BB962C8B-B14F-4D97-AF65-F5344CB8AC3E}">
        <p14:creationId xmlns:p14="http://schemas.microsoft.com/office/powerpoint/2010/main" val="1968049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Google Shape;130;p2">
            <a:extLst>
              <a:ext uri="{FF2B5EF4-FFF2-40B4-BE49-F238E27FC236}">
                <a16:creationId xmlns:a16="http://schemas.microsoft.com/office/drawing/2014/main" id="{FBC87FB1-8B2F-ED7B-C0A3-8A7031DE88A4}"/>
              </a:ext>
            </a:extLst>
          </p:cNvPr>
          <p:cNvSpPr txBox="1"/>
          <p:nvPr/>
        </p:nvSpPr>
        <p:spPr>
          <a:xfrm>
            <a:off x="3133912" y="202339"/>
            <a:ext cx="6019800" cy="2554505"/>
          </a:xfrm>
          <a:prstGeom prst="rect">
            <a:avLst/>
          </a:prstGeom>
          <a:noFill/>
          <a:ln>
            <a:noFill/>
          </a:ln>
        </p:spPr>
        <p:txBody>
          <a:bodyPr spcFirstLastPara="1" wrap="square" lIns="91425" tIns="45700" rIns="91425" bIns="45700" anchor="t" anchorCtr="0">
            <a:spAutoFit/>
          </a:bodyPr>
          <a:lstStyle/>
          <a:p>
            <a:pPr algn="ctr"/>
            <a:r>
              <a:rPr lang="en-US" sz="4000" b="1" dirty="0">
                <a:solidFill>
                  <a:schemeClr val="tx1"/>
                </a:solidFill>
                <a:latin typeface="Oswald" panose="00000500000000000000" pitchFamily="2" charset="0"/>
                <a:ea typeface="Arimo"/>
                <a:cs typeface="Arimo"/>
                <a:sym typeface="Arimo"/>
              </a:rPr>
              <a:t>Building </a:t>
            </a:r>
          </a:p>
          <a:p>
            <a:pPr algn="ctr"/>
            <a:r>
              <a:rPr lang="en-US" sz="4000" b="1" dirty="0">
                <a:solidFill>
                  <a:schemeClr val="tx1"/>
                </a:solidFill>
                <a:latin typeface="Oswald" panose="00000500000000000000" pitchFamily="2" charset="0"/>
                <a:ea typeface="Arimo"/>
                <a:cs typeface="Arimo"/>
                <a:sym typeface="Arimo"/>
              </a:rPr>
              <a:t>Teams </a:t>
            </a:r>
          </a:p>
          <a:p>
            <a:pPr algn="ctr"/>
            <a:r>
              <a:rPr lang="en-US" sz="4000" b="1" dirty="0">
                <a:solidFill>
                  <a:schemeClr val="tx1"/>
                </a:solidFill>
                <a:latin typeface="Oswald" panose="00000500000000000000" pitchFamily="2" charset="0"/>
                <a:ea typeface="Arimo"/>
                <a:cs typeface="Arimo"/>
                <a:sym typeface="Arimo"/>
              </a:rPr>
              <a:t>Through </a:t>
            </a:r>
          </a:p>
          <a:p>
            <a:pPr algn="ctr"/>
            <a:r>
              <a:rPr lang="en-US" sz="4000" b="1" dirty="0">
                <a:solidFill>
                  <a:schemeClr val="tx1"/>
                </a:solidFill>
                <a:latin typeface="Oswald" panose="00000500000000000000" pitchFamily="2" charset="0"/>
                <a:ea typeface="Arimo"/>
                <a:cs typeface="Arimo"/>
                <a:sym typeface="Arimo"/>
              </a:rPr>
              <a:t>Communication</a:t>
            </a:r>
            <a:endParaRPr lang="en-US" dirty="0">
              <a:solidFill>
                <a:schemeClr val="tx1"/>
              </a:solidFill>
              <a:latin typeface="Oswald" panose="00000500000000000000" pitchFamily="2" charset="0"/>
              <a:ea typeface="Arimo"/>
            </a:endParaRPr>
          </a:p>
        </p:txBody>
      </p:sp>
      <p:sp>
        <p:nvSpPr>
          <p:cNvPr id="7" name="Google Shape;249;p8">
            <a:extLst>
              <a:ext uri="{FF2B5EF4-FFF2-40B4-BE49-F238E27FC236}">
                <a16:creationId xmlns:a16="http://schemas.microsoft.com/office/drawing/2014/main" id="{FF944601-CE65-9372-A679-13A8404313A8}"/>
              </a:ext>
            </a:extLst>
          </p:cNvPr>
          <p:cNvSpPr txBox="1"/>
          <p:nvPr/>
        </p:nvSpPr>
        <p:spPr>
          <a:xfrm>
            <a:off x="1322312" y="1327979"/>
            <a:ext cx="136768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dk1"/>
                </a:solidFill>
                <a:latin typeface="Oswald" panose="00000500000000000000" pitchFamily="2" charset="0"/>
                <a:ea typeface="Arimo"/>
                <a:cs typeface="Arimo"/>
                <a:sym typeface="Arimo"/>
              </a:rPr>
              <a:t>F</a:t>
            </a:r>
            <a:r>
              <a:rPr lang="en-US" sz="1400" b="1" dirty="0">
                <a:solidFill>
                  <a:schemeClr val="dk1"/>
                </a:solidFill>
                <a:latin typeface="Oswald" panose="00000500000000000000" pitchFamily="2" charset="0"/>
                <a:ea typeface="Arimo"/>
                <a:cs typeface="Arimo"/>
                <a:sym typeface="Arimo"/>
              </a:rPr>
              <a:t>orming</a:t>
            </a:r>
            <a:endParaRPr dirty="0">
              <a:latin typeface="Oswald" panose="00000500000000000000" pitchFamily="2" charset="0"/>
            </a:endParaRPr>
          </a:p>
        </p:txBody>
      </p:sp>
      <p:sp>
        <p:nvSpPr>
          <p:cNvPr id="8" name="Google Shape;256;p8">
            <a:extLst>
              <a:ext uri="{FF2B5EF4-FFF2-40B4-BE49-F238E27FC236}">
                <a16:creationId xmlns:a16="http://schemas.microsoft.com/office/drawing/2014/main" id="{2D3AE6C2-1729-2EA4-8DCE-E4725E141B26}"/>
              </a:ext>
            </a:extLst>
          </p:cNvPr>
          <p:cNvSpPr/>
          <p:nvPr/>
        </p:nvSpPr>
        <p:spPr>
          <a:xfrm>
            <a:off x="1656903" y="582440"/>
            <a:ext cx="698500" cy="698500"/>
          </a:xfrm>
          <a:prstGeom prst="roundRect">
            <a:avLst>
              <a:gd name="adj" fmla="val 18485"/>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0" name="Google Shape;259;p8">
            <a:extLst>
              <a:ext uri="{FF2B5EF4-FFF2-40B4-BE49-F238E27FC236}">
                <a16:creationId xmlns:a16="http://schemas.microsoft.com/office/drawing/2014/main" id="{098ADB03-0B66-28E5-EC32-207AE0A415ED}"/>
              </a:ext>
            </a:extLst>
          </p:cNvPr>
          <p:cNvSpPr txBox="1"/>
          <p:nvPr/>
        </p:nvSpPr>
        <p:spPr>
          <a:xfrm>
            <a:off x="1817640" y="752590"/>
            <a:ext cx="37702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lt1"/>
                </a:solidFill>
                <a:latin typeface="Open Sans"/>
                <a:ea typeface="Open Sans"/>
                <a:cs typeface="Open Sans"/>
                <a:sym typeface="Open Sans"/>
              </a:rPr>
              <a:t>1.</a:t>
            </a:r>
            <a:endParaRPr dirty="0"/>
          </a:p>
        </p:txBody>
      </p:sp>
      <p:sp>
        <p:nvSpPr>
          <p:cNvPr id="11" name="Google Shape;251;p8">
            <a:extLst>
              <a:ext uri="{FF2B5EF4-FFF2-40B4-BE49-F238E27FC236}">
                <a16:creationId xmlns:a16="http://schemas.microsoft.com/office/drawing/2014/main" id="{5E19FBC2-0BC0-E56B-541C-310E47D1F8D9}"/>
              </a:ext>
            </a:extLst>
          </p:cNvPr>
          <p:cNvSpPr txBox="1"/>
          <p:nvPr/>
        </p:nvSpPr>
        <p:spPr>
          <a:xfrm>
            <a:off x="9469253" y="1392717"/>
            <a:ext cx="136768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dk1"/>
                </a:solidFill>
                <a:latin typeface="Oswald" panose="00000500000000000000" pitchFamily="2" charset="0"/>
                <a:ea typeface="Arimo"/>
                <a:cs typeface="Arimo"/>
                <a:sym typeface="Arimo"/>
              </a:rPr>
              <a:t>Storming</a:t>
            </a:r>
            <a:endParaRPr dirty="0">
              <a:latin typeface="Oswald" panose="00000500000000000000" pitchFamily="2" charset="0"/>
            </a:endParaRPr>
          </a:p>
        </p:txBody>
      </p:sp>
      <p:sp>
        <p:nvSpPr>
          <p:cNvPr id="12" name="Google Shape;257;p8">
            <a:extLst>
              <a:ext uri="{FF2B5EF4-FFF2-40B4-BE49-F238E27FC236}">
                <a16:creationId xmlns:a16="http://schemas.microsoft.com/office/drawing/2014/main" id="{AA015EE0-0278-EEE4-FDCF-82BC2FC5356A}"/>
              </a:ext>
            </a:extLst>
          </p:cNvPr>
          <p:cNvSpPr/>
          <p:nvPr/>
        </p:nvSpPr>
        <p:spPr>
          <a:xfrm>
            <a:off x="9836597" y="629479"/>
            <a:ext cx="698500" cy="698500"/>
          </a:xfrm>
          <a:prstGeom prst="roundRect">
            <a:avLst>
              <a:gd name="adj" fmla="val 18485"/>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3" name="Google Shape;260;p8">
            <a:extLst>
              <a:ext uri="{FF2B5EF4-FFF2-40B4-BE49-F238E27FC236}">
                <a16:creationId xmlns:a16="http://schemas.microsoft.com/office/drawing/2014/main" id="{32ECC7A0-DF43-6834-E089-1CAB6BFE0EF2}"/>
              </a:ext>
            </a:extLst>
          </p:cNvPr>
          <p:cNvSpPr txBox="1"/>
          <p:nvPr/>
        </p:nvSpPr>
        <p:spPr>
          <a:xfrm>
            <a:off x="10028505" y="768833"/>
            <a:ext cx="37702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lt1"/>
                </a:solidFill>
                <a:latin typeface="Open Sans"/>
                <a:ea typeface="Open Sans"/>
                <a:cs typeface="Open Sans"/>
                <a:sym typeface="Open Sans"/>
              </a:rPr>
              <a:t>2.</a:t>
            </a:r>
            <a:endParaRPr dirty="0"/>
          </a:p>
        </p:txBody>
      </p:sp>
      <p:sp>
        <p:nvSpPr>
          <p:cNvPr id="15" name="Google Shape;260;p8">
            <a:extLst>
              <a:ext uri="{FF2B5EF4-FFF2-40B4-BE49-F238E27FC236}">
                <a16:creationId xmlns:a16="http://schemas.microsoft.com/office/drawing/2014/main" id="{1F982709-1AE0-FDCC-D1D8-15CA15132165}"/>
              </a:ext>
            </a:extLst>
          </p:cNvPr>
          <p:cNvSpPr txBox="1"/>
          <p:nvPr/>
        </p:nvSpPr>
        <p:spPr>
          <a:xfrm>
            <a:off x="2973765" y="3658969"/>
            <a:ext cx="37702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lt1"/>
                </a:solidFill>
                <a:latin typeface="Open Sans"/>
                <a:ea typeface="Open Sans"/>
                <a:cs typeface="Open Sans"/>
                <a:sym typeface="Open Sans"/>
              </a:rPr>
              <a:t>3.</a:t>
            </a:r>
            <a:endParaRPr dirty="0"/>
          </a:p>
        </p:txBody>
      </p:sp>
      <p:sp>
        <p:nvSpPr>
          <p:cNvPr id="16" name="Google Shape;253;p8">
            <a:extLst>
              <a:ext uri="{FF2B5EF4-FFF2-40B4-BE49-F238E27FC236}">
                <a16:creationId xmlns:a16="http://schemas.microsoft.com/office/drawing/2014/main" id="{D0155CA7-0623-9890-F66C-75EDC1633C1F}"/>
              </a:ext>
            </a:extLst>
          </p:cNvPr>
          <p:cNvSpPr txBox="1"/>
          <p:nvPr/>
        </p:nvSpPr>
        <p:spPr>
          <a:xfrm>
            <a:off x="9530922" y="4692203"/>
            <a:ext cx="136768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dk1"/>
                </a:solidFill>
                <a:latin typeface="Oswald" panose="00000500000000000000" pitchFamily="2" charset="0"/>
                <a:ea typeface="Arimo"/>
                <a:cs typeface="Arimo"/>
                <a:sym typeface="Arimo"/>
              </a:rPr>
              <a:t>Performing</a:t>
            </a:r>
            <a:endParaRPr dirty="0">
              <a:latin typeface="Oswald" panose="00000500000000000000" pitchFamily="2" charset="0"/>
            </a:endParaRPr>
          </a:p>
        </p:txBody>
      </p:sp>
      <p:sp>
        <p:nvSpPr>
          <p:cNvPr id="17" name="Google Shape;258;p8">
            <a:extLst>
              <a:ext uri="{FF2B5EF4-FFF2-40B4-BE49-F238E27FC236}">
                <a16:creationId xmlns:a16="http://schemas.microsoft.com/office/drawing/2014/main" id="{43C3050C-6076-C81C-A544-2A3BAF1E01D3}"/>
              </a:ext>
            </a:extLst>
          </p:cNvPr>
          <p:cNvSpPr/>
          <p:nvPr/>
        </p:nvSpPr>
        <p:spPr>
          <a:xfrm>
            <a:off x="9836597" y="3984565"/>
            <a:ext cx="698500" cy="698500"/>
          </a:xfrm>
          <a:prstGeom prst="roundRect">
            <a:avLst>
              <a:gd name="adj" fmla="val 18485"/>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18" name="Google Shape;261;p8">
            <a:extLst>
              <a:ext uri="{FF2B5EF4-FFF2-40B4-BE49-F238E27FC236}">
                <a16:creationId xmlns:a16="http://schemas.microsoft.com/office/drawing/2014/main" id="{DC7DE224-F021-D213-499B-CAF9C614AF89}"/>
              </a:ext>
            </a:extLst>
          </p:cNvPr>
          <p:cNvSpPr txBox="1"/>
          <p:nvPr/>
        </p:nvSpPr>
        <p:spPr>
          <a:xfrm>
            <a:off x="9997334" y="4149149"/>
            <a:ext cx="37702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lt1"/>
                </a:solidFill>
                <a:latin typeface="Open Sans"/>
                <a:ea typeface="Open Sans"/>
                <a:cs typeface="Open Sans"/>
                <a:sym typeface="Open Sans"/>
              </a:rPr>
              <a:t>4.</a:t>
            </a:r>
            <a:endParaRPr dirty="0"/>
          </a:p>
        </p:txBody>
      </p:sp>
      <p:sp>
        <p:nvSpPr>
          <p:cNvPr id="19" name="Google Shape;251;p8">
            <a:extLst>
              <a:ext uri="{FF2B5EF4-FFF2-40B4-BE49-F238E27FC236}">
                <a16:creationId xmlns:a16="http://schemas.microsoft.com/office/drawing/2014/main" id="{225299BB-4BEF-3DC1-FEBF-F5F49154AB3E}"/>
              </a:ext>
            </a:extLst>
          </p:cNvPr>
          <p:cNvSpPr txBox="1"/>
          <p:nvPr/>
        </p:nvSpPr>
        <p:spPr>
          <a:xfrm>
            <a:off x="1315209" y="4712285"/>
            <a:ext cx="136768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dirty="0">
                <a:solidFill>
                  <a:schemeClr val="dk1"/>
                </a:solidFill>
                <a:latin typeface="Oswald" panose="00000500000000000000" pitchFamily="2" charset="0"/>
                <a:ea typeface="Arimo"/>
                <a:cs typeface="Arimo"/>
                <a:sym typeface="Arimo"/>
              </a:rPr>
              <a:t>Norming</a:t>
            </a:r>
            <a:endParaRPr dirty="0">
              <a:latin typeface="Oswald" panose="00000500000000000000" pitchFamily="2" charset="0"/>
            </a:endParaRPr>
          </a:p>
        </p:txBody>
      </p:sp>
      <p:sp>
        <p:nvSpPr>
          <p:cNvPr id="20" name="Google Shape;257;p8">
            <a:extLst>
              <a:ext uri="{FF2B5EF4-FFF2-40B4-BE49-F238E27FC236}">
                <a16:creationId xmlns:a16="http://schemas.microsoft.com/office/drawing/2014/main" id="{39F96891-B8B8-BE6A-FA54-10C27F355139}"/>
              </a:ext>
            </a:extLst>
          </p:cNvPr>
          <p:cNvSpPr/>
          <p:nvPr/>
        </p:nvSpPr>
        <p:spPr>
          <a:xfrm>
            <a:off x="1613340" y="3952230"/>
            <a:ext cx="698500" cy="698500"/>
          </a:xfrm>
          <a:prstGeom prst="roundRect">
            <a:avLst>
              <a:gd name="adj" fmla="val 18485"/>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1" name="Google Shape;260;p8">
            <a:extLst>
              <a:ext uri="{FF2B5EF4-FFF2-40B4-BE49-F238E27FC236}">
                <a16:creationId xmlns:a16="http://schemas.microsoft.com/office/drawing/2014/main" id="{9CADFB07-038B-BB58-C6D7-38E4D45ADAC9}"/>
              </a:ext>
            </a:extLst>
          </p:cNvPr>
          <p:cNvSpPr txBox="1"/>
          <p:nvPr/>
        </p:nvSpPr>
        <p:spPr>
          <a:xfrm>
            <a:off x="1774077" y="4116814"/>
            <a:ext cx="37702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lt1"/>
                </a:solidFill>
                <a:latin typeface="Open Sans"/>
                <a:ea typeface="Open Sans"/>
                <a:cs typeface="Open Sans"/>
                <a:sym typeface="Open Sans"/>
              </a:rPr>
              <a:t>3.</a:t>
            </a:r>
            <a:endParaRPr dirty="0"/>
          </a:p>
        </p:txBody>
      </p:sp>
      <p:sp>
        <p:nvSpPr>
          <p:cNvPr id="22" name="Google Shape;248;p8">
            <a:extLst>
              <a:ext uri="{FF2B5EF4-FFF2-40B4-BE49-F238E27FC236}">
                <a16:creationId xmlns:a16="http://schemas.microsoft.com/office/drawing/2014/main" id="{F2C4ADE1-2FBA-113B-7558-DF82DB2CF808}"/>
              </a:ext>
            </a:extLst>
          </p:cNvPr>
          <p:cNvSpPr/>
          <p:nvPr/>
        </p:nvSpPr>
        <p:spPr>
          <a:xfrm>
            <a:off x="448361" y="1600191"/>
            <a:ext cx="3318510" cy="161578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100" dirty="0">
                <a:solidFill>
                  <a:schemeClr val="accent4"/>
                </a:solidFill>
                <a:latin typeface="Open Sans"/>
                <a:ea typeface="Open Sans"/>
                <a:cs typeface="Open Sans"/>
                <a:sym typeface="Open Sans"/>
              </a:rPr>
              <a:t>When a new team forms team members will be unsure of the team purpose, how they fit in, and whether they’ll work well with one another. They may be anxious, curious, or excited to get started. They will be looking for their supervisor/manager for direction </a:t>
            </a:r>
            <a:endParaRPr sz="1200" dirty="0"/>
          </a:p>
        </p:txBody>
      </p:sp>
      <p:sp>
        <p:nvSpPr>
          <p:cNvPr id="23" name="Google Shape;250;p8">
            <a:extLst>
              <a:ext uri="{FF2B5EF4-FFF2-40B4-BE49-F238E27FC236}">
                <a16:creationId xmlns:a16="http://schemas.microsoft.com/office/drawing/2014/main" id="{3E934234-77BA-6923-C366-C8AA7789B8CE}"/>
              </a:ext>
            </a:extLst>
          </p:cNvPr>
          <p:cNvSpPr/>
          <p:nvPr/>
        </p:nvSpPr>
        <p:spPr>
          <a:xfrm>
            <a:off x="8656528" y="1727150"/>
            <a:ext cx="3342640" cy="136187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100" dirty="0">
                <a:solidFill>
                  <a:schemeClr val="accent4"/>
                </a:solidFill>
                <a:latin typeface="Open Sans"/>
                <a:ea typeface="Open Sans"/>
                <a:cs typeface="Open Sans"/>
                <a:sym typeface="Open Sans"/>
              </a:rPr>
              <a:t>Team members start to push against the established boundaries. Conflict or friction can also arise between team members as their true characters and preferred ways of working surface.</a:t>
            </a:r>
            <a:endParaRPr sz="1100" dirty="0"/>
          </a:p>
        </p:txBody>
      </p:sp>
      <p:sp>
        <p:nvSpPr>
          <p:cNvPr id="24" name="Google Shape;250;p8">
            <a:extLst>
              <a:ext uri="{FF2B5EF4-FFF2-40B4-BE49-F238E27FC236}">
                <a16:creationId xmlns:a16="http://schemas.microsoft.com/office/drawing/2014/main" id="{09F53E99-6106-03D3-01E5-AE51321D9B98}"/>
              </a:ext>
            </a:extLst>
          </p:cNvPr>
          <p:cNvSpPr/>
          <p:nvPr/>
        </p:nvSpPr>
        <p:spPr>
          <a:xfrm>
            <a:off x="350427" y="5010894"/>
            <a:ext cx="3342640" cy="110795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100" dirty="0">
                <a:solidFill>
                  <a:schemeClr val="accent4"/>
                </a:solidFill>
                <a:latin typeface="Open Sans"/>
                <a:ea typeface="Open Sans"/>
                <a:cs typeface="Open Sans"/>
                <a:sym typeface="Open Sans"/>
              </a:rPr>
              <a:t>Gradually, the teams moves into norming stage. Team members start to resolve their differences, appreciate each others' strengths, and respect the authority of their leader.  </a:t>
            </a:r>
            <a:endParaRPr sz="1200" dirty="0"/>
          </a:p>
        </p:txBody>
      </p:sp>
      <p:sp>
        <p:nvSpPr>
          <p:cNvPr id="25" name="Google Shape;252;p8">
            <a:extLst>
              <a:ext uri="{FF2B5EF4-FFF2-40B4-BE49-F238E27FC236}">
                <a16:creationId xmlns:a16="http://schemas.microsoft.com/office/drawing/2014/main" id="{35A78C94-2244-C0BA-C1ED-E24D2B76F8FA}"/>
              </a:ext>
            </a:extLst>
          </p:cNvPr>
          <p:cNvSpPr/>
          <p:nvPr/>
        </p:nvSpPr>
        <p:spPr>
          <a:xfrm>
            <a:off x="8557413" y="5020062"/>
            <a:ext cx="3314700" cy="110795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100" dirty="0">
                <a:solidFill>
                  <a:schemeClr val="accent4"/>
                </a:solidFill>
                <a:latin typeface="Open Sans"/>
                <a:ea typeface="Open Sans"/>
                <a:cs typeface="Open Sans"/>
                <a:sym typeface="Open Sans"/>
              </a:rPr>
              <a:t>The team is flowing and performing to its full potential. With hard work and structured processes, the team achieves its goals efficiently. </a:t>
            </a:r>
            <a:endParaRPr sz="1200" dirty="0"/>
          </a:p>
        </p:txBody>
      </p:sp>
      <p:pic>
        <p:nvPicPr>
          <p:cNvPr id="26" name="Picture 25">
            <a:extLst>
              <a:ext uri="{FF2B5EF4-FFF2-40B4-BE49-F238E27FC236}">
                <a16:creationId xmlns:a16="http://schemas.microsoft.com/office/drawing/2014/main" id="{AF1DA8CD-9DBF-D46D-345A-0C4BC33C42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4997" y="2887627"/>
            <a:ext cx="4793405" cy="3609152"/>
          </a:xfrm>
          <a:prstGeom prst="rect">
            <a:avLst/>
          </a:prstGeom>
        </p:spPr>
      </p:pic>
    </p:spTree>
    <p:extLst>
      <p:ext uri="{BB962C8B-B14F-4D97-AF65-F5344CB8AC3E}">
        <p14:creationId xmlns:p14="http://schemas.microsoft.com/office/powerpoint/2010/main" val="1660136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1E055E-4A25-5354-31AC-707DD0A1144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341504" y="5796269"/>
            <a:ext cx="1611011" cy="883665"/>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96F160A6-3A6A-FAB8-EE03-3841765540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70710" y="6171297"/>
            <a:ext cx="2783633" cy="504534"/>
          </a:xfrm>
          <a:prstGeom prst="rect">
            <a:avLst/>
          </a:prstGeom>
        </p:spPr>
      </p:pic>
      <p:pic>
        <p:nvPicPr>
          <p:cNvPr id="8" name="Picture 7">
            <a:extLst>
              <a:ext uri="{FF2B5EF4-FFF2-40B4-BE49-F238E27FC236}">
                <a16:creationId xmlns:a16="http://schemas.microsoft.com/office/drawing/2014/main" id="{EE883318-A5E9-42A6-EE2A-F20F6DCC9CF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26182" y="1197232"/>
            <a:ext cx="4519835" cy="446353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3DE52C6B-BDF4-BC69-ADBA-63C39D914FC9}"/>
              </a:ext>
            </a:extLst>
          </p:cNvPr>
          <p:cNvSpPr txBox="1"/>
          <p:nvPr/>
        </p:nvSpPr>
        <p:spPr>
          <a:xfrm>
            <a:off x="6696499" y="1128994"/>
            <a:ext cx="4969328" cy="4524315"/>
          </a:xfrm>
          <a:prstGeom prst="rect">
            <a:avLst/>
          </a:prstGeom>
          <a:noFill/>
        </p:spPr>
        <p:txBody>
          <a:bodyPr wrap="square" lIns="91440" tIns="45720" rIns="91440" bIns="45720" anchor="t">
            <a:spAutoFit/>
          </a:bodyPr>
          <a:lstStyle/>
          <a:p>
            <a:pPr marL="0" marR="0">
              <a:spcBef>
                <a:spcPts val="0"/>
              </a:spcBef>
              <a:spcAft>
                <a:spcPts val="0"/>
              </a:spcAft>
            </a:pPr>
            <a:r>
              <a:rPr lang="en-US" sz="3200" dirty="0">
                <a:solidFill>
                  <a:srgbClr val="333333"/>
                </a:solidFill>
                <a:effectLst/>
                <a:latin typeface="Oswald" panose="00000500000000000000" pitchFamily="2" charset="0"/>
                <a:ea typeface="Open Sans" panose="020B0606030504020204" pitchFamily="34" charset="0"/>
                <a:cs typeface="Open Sans" panose="020B0606030504020204" pitchFamily="34" charset="0"/>
              </a:rPr>
              <a:t>When faced with a tough decision it’s common to feel:</a:t>
            </a:r>
            <a:br>
              <a:rPr lang="en-US" sz="3200" dirty="0">
                <a:solidFill>
                  <a:srgbClr val="333333"/>
                </a:solidFill>
                <a:effectLst/>
                <a:latin typeface="Oswald" panose="00000500000000000000" pitchFamily="2" charset="0"/>
                <a:ea typeface="Open Sans" panose="020B0606030504020204" pitchFamily="34" charset="0"/>
                <a:cs typeface="Open Sans" panose="020B0606030504020204" pitchFamily="34" charset="0"/>
              </a:rPr>
            </a:br>
            <a:endParaRPr lang="en-US" sz="2800" dirty="0">
              <a:effectLst/>
              <a:latin typeface="Oswald" panose="00000500000000000000" pitchFamily="2" charset="0"/>
              <a:ea typeface="Open Sans" panose="020B0606030504020204" pitchFamily="34" charset="0"/>
              <a:cs typeface="Open Sans" panose="020B0606030504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8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overwhelmed</a:t>
            </a:r>
            <a:endParaRPr lang="en-US" sz="24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8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stressed or anxious</a:t>
            </a:r>
            <a:endParaRPr lang="en-US" sz="24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8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pressured</a:t>
            </a:r>
            <a:endParaRPr lang="en-US" sz="24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8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confused</a:t>
            </a:r>
            <a:endParaRPr lang="en-US" sz="24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8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distracted</a:t>
            </a:r>
            <a:endParaRPr lang="en-US" sz="24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endParaRPr>
          </a:p>
          <a:p>
            <a:pPr marL="342900" indent="-342900">
              <a:buSzPts val="1000"/>
              <a:buFont typeface="Symbol" panose="05050102010706020507" pitchFamily="18" charset="2"/>
              <a:buChar char=""/>
              <a:tabLst>
                <a:tab pos="457200" algn="l"/>
              </a:tabLst>
            </a:pPr>
            <a:r>
              <a:rPr lang="en-US" sz="2800" dirty="0">
                <a:solidFill>
                  <a:srgbClr val="333333"/>
                </a:solidFill>
                <a:latin typeface="Open Sans" panose="020B0606030504020204" pitchFamily="34" charset="0"/>
                <a:ea typeface="Open Sans" panose="020B0606030504020204" pitchFamily="34" charset="0"/>
                <a:cs typeface="Open Sans" panose="020B0606030504020204" pitchFamily="34" charset="0"/>
              </a:rPr>
              <a:t>tired</a:t>
            </a:r>
            <a:endPar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800" dirty="0">
                <a:solidFill>
                  <a:srgbClr val="333333"/>
                </a:solidFill>
                <a:latin typeface="Open Sans" panose="020B0606030504020204" pitchFamily="34" charset="0"/>
                <a:ea typeface="Open Sans" panose="020B0606030504020204" pitchFamily="34" charset="0"/>
                <a:cs typeface="Open Sans" panose="020B0606030504020204" pitchFamily="34" charset="0"/>
              </a:rPr>
              <a:t>unsure</a:t>
            </a:r>
            <a:endParaRPr lang="en-US" sz="28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1" name="Google Shape;184;p5">
            <a:extLst>
              <a:ext uri="{FF2B5EF4-FFF2-40B4-BE49-F238E27FC236}">
                <a16:creationId xmlns:a16="http://schemas.microsoft.com/office/drawing/2014/main" id="{AC399D0D-F936-C950-E4A2-7F8C819647CA}"/>
              </a:ext>
            </a:extLst>
          </p:cNvPr>
          <p:cNvSpPr txBox="1"/>
          <p:nvPr/>
        </p:nvSpPr>
        <p:spPr>
          <a:xfrm>
            <a:off x="826181" y="175450"/>
            <a:ext cx="4519836"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rgbClr val="F2734C"/>
                </a:solidFill>
                <a:latin typeface="Oswald" panose="00000500000000000000" pitchFamily="2" charset="0"/>
                <a:ea typeface="Arimo"/>
                <a:cs typeface="Arimo"/>
                <a:sym typeface="Arimo"/>
              </a:rPr>
              <a:t>Decision Making</a:t>
            </a:r>
            <a:endParaRPr sz="1800" dirty="0">
              <a:solidFill>
                <a:srgbClr val="F2734C"/>
              </a:solidFill>
              <a:latin typeface="Oswald" panose="00000500000000000000" pitchFamily="2" charset="0"/>
            </a:endParaRPr>
          </a:p>
        </p:txBody>
      </p:sp>
    </p:spTree>
    <p:extLst>
      <p:ext uri="{BB962C8B-B14F-4D97-AF65-F5344CB8AC3E}">
        <p14:creationId xmlns:p14="http://schemas.microsoft.com/office/powerpoint/2010/main" val="2143397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DAEFD6-50EF-632D-B6DF-FB5C8A0B885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341504" y="5796269"/>
            <a:ext cx="1611011" cy="883665"/>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E306B49A-D5D1-6069-541B-F283CF29363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70710" y="6171297"/>
            <a:ext cx="2783633" cy="504534"/>
          </a:xfrm>
          <a:prstGeom prst="rect">
            <a:avLst/>
          </a:prstGeom>
        </p:spPr>
      </p:pic>
      <p:sp>
        <p:nvSpPr>
          <p:cNvPr id="5" name="Google Shape;184;p5">
            <a:extLst>
              <a:ext uri="{FF2B5EF4-FFF2-40B4-BE49-F238E27FC236}">
                <a16:creationId xmlns:a16="http://schemas.microsoft.com/office/drawing/2014/main" id="{DA51E94F-D683-61EE-F8B7-70404F765083}"/>
              </a:ext>
            </a:extLst>
          </p:cNvPr>
          <p:cNvSpPr txBox="1"/>
          <p:nvPr/>
        </p:nvSpPr>
        <p:spPr>
          <a:xfrm>
            <a:off x="1292679" y="307438"/>
            <a:ext cx="9606642"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rgbClr val="F2734C"/>
                </a:solidFill>
                <a:latin typeface="Oswald" panose="00000500000000000000" pitchFamily="2" charset="0"/>
                <a:ea typeface="Arimo"/>
                <a:cs typeface="Arimo"/>
                <a:sym typeface="Arimo"/>
              </a:rPr>
              <a:t>Two Types of Decision Making</a:t>
            </a:r>
            <a:endParaRPr sz="1800" dirty="0">
              <a:solidFill>
                <a:srgbClr val="F2734C"/>
              </a:solidFill>
              <a:latin typeface="Oswald" panose="00000500000000000000" pitchFamily="2" charset="0"/>
            </a:endParaRPr>
          </a:p>
        </p:txBody>
      </p:sp>
      <p:sp>
        <p:nvSpPr>
          <p:cNvPr id="6" name="Rectangle: Rounded Corners 5">
            <a:extLst>
              <a:ext uri="{FF2B5EF4-FFF2-40B4-BE49-F238E27FC236}">
                <a16:creationId xmlns:a16="http://schemas.microsoft.com/office/drawing/2014/main" id="{6BAE1342-F99C-0E18-C715-27D47077CAF1}"/>
              </a:ext>
            </a:extLst>
          </p:cNvPr>
          <p:cNvSpPr/>
          <p:nvPr/>
        </p:nvSpPr>
        <p:spPr>
          <a:xfrm>
            <a:off x="1443553" y="1632857"/>
            <a:ext cx="4490357" cy="3820885"/>
          </a:xfrm>
          <a:prstGeom prst="roundRect">
            <a:avLst/>
          </a:prstGeom>
          <a:solidFill>
            <a:srgbClr val="F2734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algn="ctr"/>
            <a:endPar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a:t>
            </a:r>
            <a:r>
              <a:rPr lang="en-US" sz="1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manager must rely on their reasoning, intuition, experience, and common sense in order to arrive at a decision quickly and effectively.</a:t>
            </a:r>
          </a:p>
          <a:p>
            <a:pPr algn="ctr"/>
            <a:endParaRPr lang="en-US" dirty="0"/>
          </a:p>
        </p:txBody>
      </p:sp>
      <p:sp>
        <p:nvSpPr>
          <p:cNvPr id="7" name="Rectangle: Rounded Corners 6">
            <a:extLst>
              <a:ext uri="{FF2B5EF4-FFF2-40B4-BE49-F238E27FC236}">
                <a16:creationId xmlns:a16="http://schemas.microsoft.com/office/drawing/2014/main" id="{17D994BD-1760-1133-F61D-44E38EDAB12A}"/>
              </a:ext>
            </a:extLst>
          </p:cNvPr>
          <p:cNvSpPr/>
          <p:nvPr/>
        </p:nvSpPr>
        <p:spPr>
          <a:xfrm>
            <a:off x="6591331" y="1632857"/>
            <a:ext cx="4490357" cy="3820885"/>
          </a:xfrm>
          <a:prstGeom prst="roundRect">
            <a:avLst/>
          </a:prstGeom>
          <a:solidFill>
            <a:srgbClr val="F2734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sz="1800" dirty="0">
              <a:latin typeface="Open Sans" panose="020B0606030504020204" pitchFamily="34" charset="0"/>
              <a:ea typeface="Open Sans" panose="020B0606030504020204" pitchFamily="34" charset="0"/>
              <a:cs typeface="Open Sans" panose="020B0606030504020204" pitchFamily="34" charset="0"/>
            </a:endParaRPr>
          </a:p>
          <a:p>
            <a:pPr algn="ctr"/>
            <a:r>
              <a:rPr lang="en-US" sz="1800" dirty="0">
                <a:latin typeface="Open Sans" panose="020B0606030504020204" pitchFamily="34" charset="0"/>
                <a:ea typeface="Open Sans" panose="020B0606030504020204" pitchFamily="34" charset="0"/>
                <a:cs typeface="Open Sans" panose="020B0606030504020204" pitchFamily="34" charset="0"/>
              </a:rPr>
              <a:t>Don’t let stress get the better of you </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Give yourself some time</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Weigh the Pros and Cons</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Use data</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Think about your goals and values</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Consider all the possibilities </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Finalize your decision </a:t>
            </a:r>
          </a:p>
          <a:p>
            <a:pPr algn="ctr"/>
            <a:r>
              <a:rPr lang="en-US" sz="1800" dirty="0">
                <a:latin typeface="Open Sans" panose="020B0606030504020204" pitchFamily="34" charset="0"/>
                <a:ea typeface="Open Sans" panose="020B0606030504020204" pitchFamily="34" charset="0"/>
                <a:cs typeface="Open Sans" panose="020B0606030504020204" pitchFamily="34" charset="0"/>
              </a:rPr>
              <a:t>Prepare for role out</a:t>
            </a:r>
          </a:p>
        </p:txBody>
      </p:sp>
      <p:sp>
        <p:nvSpPr>
          <p:cNvPr id="8" name="Google Shape;184;p5">
            <a:extLst>
              <a:ext uri="{FF2B5EF4-FFF2-40B4-BE49-F238E27FC236}">
                <a16:creationId xmlns:a16="http://schemas.microsoft.com/office/drawing/2014/main" id="{D8C94250-F0AE-04C9-7F66-8FF25126C622}"/>
              </a:ext>
            </a:extLst>
          </p:cNvPr>
          <p:cNvSpPr txBox="1"/>
          <p:nvPr/>
        </p:nvSpPr>
        <p:spPr>
          <a:xfrm>
            <a:off x="1469569" y="1677220"/>
            <a:ext cx="449035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mo"/>
              </a:rPr>
              <a:t>Split Second</a:t>
            </a:r>
            <a:endParaRPr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Google Shape;184;p5">
            <a:extLst>
              <a:ext uri="{FF2B5EF4-FFF2-40B4-BE49-F238E27FC236}">
                <a16:creationId xmlns:a16="http://schemas.microsoft.com/office/drawing/2014/main" id="{FC462C08-501E-2D20-2910-E845A441E514}"/>
              </a:ext>
            </a:extLst>
          </p:cNvPr>
          <p:cNvSpPr txBox="1"/>
          <p:nvPr/>
        </p:nvSpPr>
        <p:spPr>
          <a:xfrm>
            <a:off x="6617347" y="1677220"/>
            <a:ext cx="449035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mo"/>
              </a:rPr>
              <a:t>Strategic</a:t>
            </a:r>
            <a:endParaRPr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08693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18C4E13-2960-BB45-B65B-E5BD8870BDE3}"/>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pic>
        <p:nvPicPr>
          <p:cNvPr id="3" name="Picture 2">
            <a:extLst>
              <a:ext uri="{FF2B5EF4-FFF2-40B4-BE49-F238E27FC236}">
                <a16:creationId xmlns:a16="http://schemas.microsoft.com/office/drawing/2014/main" id="{BC08962D-4094-AD95-4B97-4523ED52812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315860" y="5784180"/>
            <a:ext cx="1611011" cy="883665"/>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025BAF70-85AA-CE9D-8E06-839F52D1F1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4057" y="6153786"/>
            <a:ext cx="2783633" cy="504534"/>
          </a:xfrm>
          <a:prstGeom prst="rect">
            <a:avLst/>
          </a:prstGeom>
        </p:spPr>
      </p:pic>
      <p:sp>
        <p:nvSpPr>
          <p:cNvPr id="7" name="Google Shape;195;p6">
            <a:extLst>
              <a:ext uri="{FF2B5EF4-FFF2-40B4-BE49-F238E27FC236}">
                <a16:creationId xmlns:a16="http://schemas.microsoft.com/office/drawing/2014/main" id="{10CEB1C2-7C0B-21D6-CE3D-A187F5F4D7A6}"/>
              </a:ext>
            </a:extLst>
          </p:cNvPr>
          <p:cNvSpPr txBox="1"/>
          <p:nvPr/>
        </p:nvSpPr>
        <p:spPr>
          <a:xfrm>
            <a:off x="612446" y="343975"/>
            <a:ext cx="4458272"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2734C"/>
                </a:solidFill>
                <a:latin typeface="Oswald" panose="00000500000000000000" pitchFamily="2" charset="0"/>
                <a:ea typeface="Arimo"/>
                <a:cs typeface="Arimo"/>
                <a:sym typeface="Arimo"/>
              </a:rPr>
              <a:t>Delegation</a:t>
            </a:r>
            <a:endParaRPr dirty="0">
              <a:solidFill>
                <a:srgbClr val="F2734C"/>
              </a:solidFill>
              <a:latin typeface="Oswald" panose="00000500000000000000" pitchFamily="2" charset="0"/>
            </a:endParaRPr>
          </a:p>
        </p:txBody>
      </p:sp>
      <p:sp>
        <p:nvSpPr>
          <p:cNvPr id="9" name="Google Shape;197;p6">
            <a:extLst>
              <a:ext uri="{FF2B5EF4-FFF2-40B4-BE49-F238E27FC236}">
                <a16:creationId xmlns:a16="http://schemas.microsoft.com/office/drawing/2014/main" id="{C2C2C85D-CD51-F6B5-0217-F688AC900708}"/>
              </a:ext>
            </a:extLst>
          </p:cNvPr>
          <p:cNvSpPr/>
          <p:nvPr/>
        </p:nvSpPr>
        <p:spPr>
          <a:xfrm>
            <a:off x="612445" y="1215407"/>
            <a:ext cx="6938867" cy="3877944"/>
          </a:xfrm>
          <a:prstGeom prst="rect">
            <a:avLst/>
          </a:prstGeom>
          <a:noFill/>
          <a:ln>
            <a:noFill/>
          </a:ln>
        </p:spPr>
        <p:txBody>
          <a:bodyPr spcFirstLastPara="1" wrap="square" lIns="91425" tIns="45700" rIns="91425" bIns="45700" anchor="t" anchorCtr="0">
            <a:spAutoFit/>
          </a:bodyPr>
          <a:lstStyle/>
          <a:p>
            <a:pPr marL="171450" indent="-171450">
              <a:lnSpc>
                <a:spcPct val="150000"/>
              </a:lnSpc>
              <a:buFont typeface="Arial" panose="020B0604020202020204" pitchFamily="34" charset="0"/>
              <a:buChar char="•"/>
            </a:pPr>
            <a:r>
              <a:rPr lang="en-US" sz="1500" dirty="0">
                <a:solidFill>
                  <a:srgbClr val="F2734C"/>
                </a:solidFill>
                <a:latin typeface="Open Sans"/>
                <a:ea typeface="Open Sans"/>
                <a:cs typeface="Open Sans"/>
                <a:sym typeface="Open Sans"/>
              </a:rPr>
              <a:t>Start small </a:t>
            </a:r>
            <a:endParaRPr lang="en-US" sz="1500" dirty="0">
              <a:solidFill>
                <a:srgbClr val="F2734C"/>
              </a:solidFill>
              <a:latin typeface="Open Sans"/>
              <a:ea typeface="Open Sans"/>
              <a:cs typeface="Open Sans"/>
            </a:endParaRPr>
          </a:p>
          <a:p>
            <a:pPr marL="171450" indent="-171450">
              <a:lnSpc>
                <a:spcPct val="150000"/>
              </a:lnSpc>
              <a:buFont typeface="Arial" panose="020B0604020202020204" pitchFamily="34" charset="0"/>
              <a:buChar char="•"/>
            </a:pPr>
            <a:r>
              <a:rPr lang="en-US" sz="1500" dirty="0">
                <a:solidFill>
                  <a:srgbClr val="F2734C"/>
                </a:solidFill>
                <a:latin typeface="Open Sans"/>
                <a:ea typeface="Open Sans"/>
                <a:cs typeface="Open Sans"/>
                <a:sym typeface="Open Sans"/>
              </a:rPr>
              <a:t>Define how you measure success </a:t>
            </a:r>
            <a:endParaRPr lang="en-US" sz="1500" dirty="0">
              <a:solidFill>
                <a:srgbClr val="F2734C"/>
              </a:solidFill>
              <a:latin typeface="Open Sans"/>
              <a:ea typeface="Open Sans"/>
              <a:cs typeface="Open Sans"/>
            </a:endParaRPr>
          </a:p>
          <a:p>
            <a:pPr marL="171450" indent="-171450">
              <a:lnSpc>
                <a:spcPct val="150000"/>
              </a:lnSpc>
              <a:buFont typeface="Arial" panose="020B0604020202020204" pitchFamily="34" charset="0"/>
              <a:buChar char="•"/>
            </a:pPr>
            <a:r>
              <a:rPr lang="en-US" sz="1500" dirty="0">
                <a:solidFill>
                  <a:srgbClr val="F2734C"/>
                </a:solidFill>
                <a:latin typeface="Open Sans"/>
                <a:ea typeface="Open Sans"/>
                <a:cs typeface="Open Sans"/>
                <a:sym typeface="Open Sans"/>
              </a:rPr>
              <a:t>Develop a priority system for tasks </a:t>
            </a:r>
            <a:endParaRPr lang="en-US" sz="1500" dirty="0">
              <a:solidFill>
                <a:srgbClr val="F2734C"/>
              </a:solidFill>
              <a:latin typeface="Open Sans"/>
              <a:ea typeface="Open Sans"/>
              <a:cs typeface="Open Sans"/>
            </a:endParaRPr>
          </a:p>
          <a:p>
            <a:pPr marL="171450" marR="0" lvl="0" indent="-171450" algn="l" rtl="0">
              <a:lnSpc>
                <a:spcPct val="150000"/>
              </a:lnSpc>
              <a:spcBef>
                <a:spcPts val="0"/>
              </a:spcBef>
              <a:spcAft>
                <a:spcPts val="0"/>
              </a:spcAft>
              <a:buFont typeface="Arial" panose="020B0604020202020204" pitchFamily="34" charset="0"/>
              <a:buChar char="•"/>
            </a:pPr>
            <a:r>
              <a:rPr lang="en-US" sz="1500" dirty="0">
                <a:solidFill>
                  <a:srgbClr val="F2734C"/>
                </a:solidFill>
                <a:latin typeface="Open Sans"/>
                <a:ea typeface="Open Sans"/>
                <a:cs typeface="Open Sans"/>
                <a:sym typeface="Open Sans"/>
              </a:rPr>
              <a:t>Delegate based on skills</a:t>
            </a:r>
            <a:endParaRPr lang="en-US" sz="1500" dirty="0">
              <a:solidFill>
                <a:srgbClr val="F2734C"/>
              </a:solidFill>
              <a:latin typeface="Open Sans"/>
              <a:ea typeface="Open Sans"/>
              <a:cs typeface="Open Sans"/>
            </a:endParaRPr>
          </a:p>
          <a:p>
            <a:pPr marL="171450" marR="0" lvl="0" indent="-171450" algn="l" rtl="0">
              <a:lnSpc>
                <a:spcPct val="150000"/>
              </a:lnSpc>
              <a:spcBef>
                <a:spcPts val="0"/>
              </a:spcBef>
              <a:spcAft>
                <a:spcPts val="0"/>
              </a:spcAft>
              <a:buFont typeface="Arial" panose="020B0604020202020204" pitchFamily="34" charset="0"/>
              <a:buChar char="•"/>
            </a:pPr>
            <a:r>
              <a:rPr lang="en-US" sz="1500" dirty="0">
                <a:solidFill>
                  <a:srgbClr val="F2734C"/>
                </a:solidFill>
                <a:latin typeface="Open Sans"/>
                <a:ea typeface="Open Sans"/>
                <a:cs typeface="Open Sans"/>
                <a:sym typeface="Open Sans"/>
              </a:rPr>
              <a:t>Provide clear instructions</a:t>
            </a:r>
            <a:endParaRPr lang="en-US" sz="1500" dirty="0">
              <a:solidFill>
                <a:srgbClr val="F2734C"/>
              </a:solidFill>
              <a:latin typeface="Open Sans"/>
              <a:ea typeface="Open Sans"/>
              <a:cs typeface="Open Sans"/>
            </a:endParaRPr>
          </a:p>
          <a:p>
            <a:pPr marL="171450" indent="-171450">
              <a:lnSpc>
                <a:spcPct val="150000"/>
              </a:lnSpc>
              <a:buFont typeface="Arial" panose="020B0604020202020204" pitchFamily="34" charset="0"/>
              <a:buChar char="•"/>
            </a:pPr>
            <a:r>
              <a:rPr lang="en-US" sz="1500" dirty="0">
                <a:solidFill>
                  <a:srgbClr val="F2734C"/>
                </a:solidFill>
                <a:latin typeface="Open Sans"/>
                <a:ea typeface="Open Sans"/>
                <a:cs typeface="Open Sans"/>
                <a:sym typeface="Open Sans"/>
              </a:rPr>
              <a:t>Take time to teach </a:t>
            </a:r>
            <a:endParaRPr lang="en-US" sz="1500" dirty="0">
              <a:solidFill>
                <a:srgbClr val="F2734C"/>
              </a:solidFill>
              <a:latin typeface="Open Sans"/>
              <a:ea typeface="Open Sans"/>
              <a:cs typeface="Open Sans"/>
            </a:endParaRPr>
          </a:p>
          <a:p>
            <a:pPr marL="171450" indent="-171450">
              <a:lnSpc>
                <a:spcPct val="150000"/>
              </a:lnSpc>
              <a:buFont typeface="Arial" panose="020B0604020202020204" pitchFamily="34" charset="0"/>
              <a:buChar char="•"/>
            </a:pPr>
            <a:r>
              <a:rPr lang="en-US" sz="1500" dirty="0">
                <a:solidFill>
                  <a:srgbClr val="F2734C"/>
                </a:solidFill>
                <a:latin typeface="Open Sans"/>
                <a:ea typeface="Open Sans"/>
                <a:cs typeface="Open Sans"/>
                <a:sym typeface="Open Sans"/>
              </a:rPr>
              <a:t>Show trust </a:t>
            </a:r>
            <a:endParaRPr lang="en-US" sz="1500" dirty="0">
              <a:solidFill>
                <a:srgbClr val="F2734C"/>
              </a:solidFill>
              <a:latin typeface="Open Sans"/>
              <a:ea typeface="Open Sans"/>
              <a:cs typeface="Open Sans"/>
            </a:endParaRPr>
          </a:p>
          <a:p>
            <a:pPr marL="171450" marR="0" lvl="0" indent="-171450" algn="l" rtl="0">
              <a:lnSpc>
                <a:spcPct val="150000"/>
              </a:lnSpc>
              <a:spcBef>
                <a:spcPts val="0"/>
              </a:spcBef>
              <a:spcAft>
                <a:spcPts val="0"/>
              </a:spcAft>
              <a:buFont typeface="Arial" panose="020B0604020202020204" pitchFamily="34" charset="0"/>
              <a:buChar char="•"/>
            </a:pPr>
            <a:r>
              <a:rPr lang="en-US" sz="1500" dirty="0">
                <a:solidFill>
                  <a:srgbClr val="F2734C"/>
                </a:solidFill>
                <a:latin typeface="Open Sans"/>
                <a:ea typeface="Open Sans"/>
                <a:cs typeface="Open Sans"/>
                <a:sym typeface="Open Sans"/>
              </a:rPr>
              <a:t>Encourage feedback</a:t>
            </a:r>
            <a:endParaRPr lang="en-US" sz="1500" dirty="0">
              <a:solidFill>
                <a:srgbClr val="F2734C"/>
              </a:solidFill>
              <a:latin typeface="Open Sans"/>
              <a:ea typeface="Open Sans"/>
              <a:cs typeface="Open Sans"/>
            </a:endParaRPr>
          </a:p>
          <a:p>
            <a:pPr marL="171450" indent="-171450">
              <a:lnSpc>
                <a:spcPct val="150000"/>
              </a:lnSpc>
              <a:buFont typeface="Arial" panose="020B0604020202020204" pitchFamily="34" charset="0"/>
              <a:buChar char="•"/>
            </a:pPr>
            <a:r>
              <a:rPr lang="en-US" sz="1500" dirty="0">
                <a:solidFill>
                  <a:srgbClr val="F2734C"/>
                </a:solidFill>
                <a:latin typeface="Open Sans"/>
                <a:ea typeface="Open Sans"/>
                <a:cs typeface="Open Sans"/>
                <a:sym typeface="Open Sans"/>
              </a:rPr>
              <a:t>Balance the delegation </a:t>
            </a:r>
            <a:endParaRPr lang="en-US" sz="1500" dirty="0">
              <a:solidFill>
                <a:srgbClr val="F2734C"/>
              </a:solidFill>
              <a:latin typeface="Open Sans"/>
              <a:ea typeface="Open Sans"/>
              <a:cs typeface="Open Sans"/>
            </a:endParaRPr>
          </a:p>
          <a:p>
            <a:pPr marL="171450" marR="0" lvl="0" indent="-171450" algn="l" rtl="0">
              <a:lnSpc>
                <a:spcPct val="150000"/>
              </a:lnSpc>
              <a:spcBef>
                <a:spcPts val="0"/>
              </a:spcBef>
              <a:spcAft>
                <a:spcPts val="0"/>
              </a:spcAft>
              <a:buFont typeface="Arial" panose="020B0604020202020204" pitchFamily="34" charset="0"/>
              <a:buChar char="•"/>
            </a:pPr>
            <a:r>
              <a:rPr lang="en-US" sz="1500" dirty="0">
                <a:solidFill>
                  <a:srgbClr val="F2734C"/>
                </a:solidFill>
                <a:latin typeface="Open Sans"/>
                <a:ea typeface="Open Sans"/>
                <a:cs typeface="Open Sans"/>
                <a:sym typeface="Open Sans"/>
              </a:rPr>
              <a:t>Explain why it matters</a:t>
            </a:r>
            <a:endParaRPr lang="en-US" sz="1500" dirty="0">
              <a:solidFill>
                <a:srgbClr val="F2734C"/>
              </a:solidFill>
              <a:latin typeface="Open Sans"/>
              <a:ea typeface="Open Sans"/>
              <a:cs typeface="Open Sans"/>
            </a:endParaRPr>
          </a:p>
          <a:p>
            <a:pPr marR="0" lvl="0" algn="l" rtl="0">
              <a:lnSpc>
                <a:spcPct val="150000"/>
              </a:lnSpc>
              <a:spcBef>
                <a:spcPts val="0"/>
              </a:spcBef>
              <a:spcAft>
                <a:spcPts val="0"/>
              </a:spcAft>
            </a:pPr>
            <a:endParaRPr dirty="0"/>
          </a:p>
        </p:txBody>
      </p:sp>
      <p:sp>
        <p:nvSpPr>
          <p:cNvPr id="10" name="Google Shape;195;p6">
            <a:extLst>
              <a:ext uri="{FF2B5EF4-FFF2-40B4-BE49-F238E27FC236}">
                <a16:creationId xmlns:a16="http://schemas.microsoft.com/office/drawing/2014/main" id="{64C6DC83-4004-8060-42C9-B00EE5CE5C4A}"/>
              </a:ext>
            </a:extLst>
          </p:cNvPr>
          <p:cNvSpPr txBox="1"/>
          <p:nvPr/>
        </p:nvSpPr>
        <p:spPr>
          <a:xfrm>
            <a:off x="7733728" y="467086"/>
            <a:ext cx="4458272"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mo"/>
              </a:rPr>
              <a:t>Why is delegation so hard?</a:t>
            </a:r>
            <a:endParaRPr sz="1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Google Shape;200;p6">
            <a:extLst>
              <a:ext uri="{FF2B5EF4-FFF2-40B4-BE49-F238E27FC236}">
                <a16:creationId xmlns:a16="http://schemas.microsoft.com/office/drawing/2014/main" id="{0818B970-D1F8-CBEF-CDED-2241D3EEF3DD}"/>
              </a:ext>
            </a:extLst>
          </p:cNvPr>
          <p:cNvSpPr txBox="1"/>
          <p:nvPr/>
        </p:nvSpPr>
        <p:spPr>
          <a:xfrm>
            <a:off x="9221990" y="1051821"/>
            <a:ext cx="1100457"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mo"/>
              </a:rPr>
              <a:t>Pride</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Google Shape;201;p6">
            <a:extLst>
              <a:ext uri="{FF2B5EF4-FFF2-40B4-BE49-F238E27FC236}">
                <a16:creationId xmlns:a16="http://schemas.microsoft.com/office/drawing/2014/main" id="{DF54FDCF-C63B-C392-FCC9-FFF0036D0874}"/>
              </a:ext>
            </a:extLst>
          </p:cNvPr>
          <p:cNvSpPr/>
          <p:nvPr/>
        </p:nvSpPr>
        <p:spPr>
          <a:xfrm>
            <a:off x="7113431" y="1381803"/>
            <a:ext cx="4994119"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dirty="0">
                <a:solidFill>
                  <a:schemeClr val="accent4"/>
                </a:solidFill>
                <a:latin typeface="Open Sans"/>
                <a:ea typeface="Open Sans"/>
                <a:cs typeface="Open Sans"/>
                <a:sym typeface="Open Sans"/>
              </a:rPr>
              <a:t>Believing that we are the only ones who can accomplish the task. No one can do it better than I can. </a:t>
            </a:r>
            <a:endParaRPr sz="1600" dirty="0"/>
          </a:p>
        </p:txBody>
      </p:sp>
      <p:sp>
        <p:nvSpPr>
          <p:cNvPr id="13" name="Google Shape;203;p6">
            <a:extLst>
              <a:ext uri="{FF2B5EF4-FFF2-40B4-BE49-F238E27FC236}">
                <a16:creationId xmlns:a16="http://schemas.microsoft.com/office/drawing/2014/main" id="{7F2551C8-A7BB-F7C1-652D-64C280B79BCE}"/>
              </a:ext>
            </a:extLst>
          </p:cNvPr>
          <p:cNvSpPr txBox="1"/>
          <p:nvPr/>
        </p:nvSpPr>
        <p:spPr>
          <a:xfrm>
            <a:off x="9059601" y="2182695"/>
            <a:ext cx="1314917"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mo"/>
              </a:rPr>
              <a:t>Guilt</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Google Shape;204;p6">
            <a:extLst>
              <a:ext uri="{FF2B5EF4-FFF2-40B4-BE49-F238E27FC236}">
                <a16:creationId xmlns:a16="http://schemas.microsoft.com/office/drawing/2014/main" id="{1D30DCA0-ADF9-3E67-5149-62F4A2D25EBC}"/>
              </a:ext>
            </a:extLst>
          </p:cNvPr>
          <p:cNvSpPr/>
          <p:nvPr/>
        </p:nvSpPr>
        <p:spPr>
          <a:xfrm>
            <a:off x="7156361" y="2409665"/>
            <a:ext cx="5035639"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dirty="0">
                <a:solidFill>
                  <a:schemeClr val="accent4"/>
                </a:solidFill>
                <a:latin typeface="Open Sans"/>
                <a:ea typeface="Open Sans"/>
                <a:cs typeface="Open Sans"/>
                <a:sym typeface="Open Sans"/>
              </a:rPr>
              <a:t>We don’t want to impose. Feeling that we shouldn’t dump work on someone else. So instead, we do it ourselves. </a:t>
            </a:r>
          </a:p>
        </p:txBody>
      </p:sp>
      <p:sp>
        <p:nvSpPr>
          <p:cNvPr id="15" name="Google Shape;206;p6">
            <a:extLst>
              <a:ext uri="{FF2B5EF4-FFF2-40B4-BE49-F238E27FC236}">
                <a16:creationId xmlns:a16="http://schemas.microsoft.com/office/drawing/2014/main" id="{D047CA4F-19AB-E6C8-9131-5591E56B8A84}"/>
              </a:ext>
            </a:extLst>
          </p:cNvPr>
          <p:cNvSpPr txBox="1"/>
          <p:nvPr/>
        </p:nvSpPr>
        <p:spPr>
          <a:xfrm>
            <a:off x="9108344" y="3201725"/>
            <a:ext cx="1314917"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mo"/>
              </a:rPr>
              <a:t>Trust</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Google Shape;207;p6">
            <a:extLst>
              <a:ext uri="{FF2B5EF4-FFF2-40B4-BE49-F238E27FC236}">
                <a16:creationId xmlns:a16="http://schemas.microsoft.com/office/drawing/2014/main" id="{CAF25E67-9A36-8356-C725-4AD29A89C73D}"/>
              </a:ext>
            </a:extLst>
          </p:cNvPr>
          <p:cNvSpPr/>
          <p:nvPr/>
        </p:nvSpPr>
        <p:spPr>
          <a:xfrm>
            <a:off x="7430471" y="3493541"/>
            <a:ext cx="4683493" cy="41545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dirty="0">
                <a:solidFill>
                  <a:schemeClr val="accent4"/>
                </a:solidFill>
                <a:latin typeface="Open Sans"/>
                <a:ea typeface="Open Sans"/>
                <a:cs typeface="Open Sans"/>
                <a:sym typeface="Open Sans"/>
              </a:rPr>
              <a:t>This requires accepting that failure is a possibility. </a:t>
            </a:r>
            <a:endParaRPr sz="1600" dirty="0"/>
          </a:p>
        </p:txBody>
      </p:sp>
      <p:pic>
        <p:nvPicPr>
          <p:cNvPr id="17" name="Picture 16">
            <a:extLst>
              <a:ext uri="{FF2B5EF4-FFF2-40B4-BE49-F238E27FC236}">
                <a16:creationId xmlns:a16="http://schemas.microsoft.com/office/drawing/2014/main" id="{8CC170B1-4A69-9236-3B59-0B304AE785A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413088" y="2534512"/>
            <a:ext cx="2372482" cy="1680111"/>
          </a:xfrm>
          <a:prstGeom prst="rect">
            <a:avLst/>
          </a:prstGeom>
        </p:spPr>
      </p:pic>
    </p:spTree>
    <p:extLst>
      <p:ext uri="{BB962C8B-B14F-4D97-AF65-F5344CB8AC3E}">
        <p14:creationId xmlns:p14="http://schemas.microsoft.com/office/powerpoint/2010/main" val="1480027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000000"/>
      </a:dk1>
      <a:lt1>
        <a:srgbClr val="FFFFFF"/>
      </a:lt1>
      <a:dk2>
        <a:srgbClr val="BD9B60"/>
      </a:dk2>
      <a:lt2>
        <a:srgbClr val="E8B68A"/>
      </a:lt2>
      <a:accent1>
        <a:srgbClr val="ED5340"/>
      </a:accent1>
      <a:accent2>
        <a:srgbClr val="BD9B60"/>
      </a:accent2>
      <a:accent3>
        <a:srgbClr val="FFB61A"/>
      </a:accent3>
      <a:accent4>
        <a:srgbClr val="ED5340"/>
      </a:accent4>
      <a:accent5>
        <a:srgbClr val="BD9B60"/>
      </a:accent5>
      <a:accent6>
        <a:srgbClr val="FFB61A"/>
      </a:accent6>
      <a:hlink>
        <a:srgbClr val="000000"/>
      </a:hlink>
      <a:folHlink>
        <a:srgbClr val="0000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83E66576F62847B8BCA915D55EC6A9" ma:contentTypeVersion="18" ma:contentTypeDescription="Create a new document." ma:contentTypeScope="" ma:versionID="2e34ac1b2f9cfa77a225c31c226f8f87">
  <xsd:schema xmlns:xsd="http://www.w3.org/2001/XMLSchema" xmlns:xs="http://www.w3.org/2001/XMLSchema" xmlns:p="http://schemas.microsoft.com/office/2006/metadata/properties" xmlns:ns2="023c6fc3-295d-4390-86c6-4fa79b5bc5de" xmlns:ns3="cd9cdd75-0d30-43f0-8bb3-2c57c78f3196" targetNamespace="http://schemas.microsoft.com/office/2006/metadata/properties" ma:root="true" ma:fieldsID="0a38007fcde79008968a5ffb4679669e" ns2:_="" ns3:_="">
    <xsd:import namespace="023c6fc3-295d-4390-86c6-4fa79b5bc5de"/>
    <xsd:import namespace="cd9cdd75-0d30-43f0-8bb3-2c57c78f319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3c6fc3-295d-4390-86c6-4fa79b5bc5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3ae67ab-cfce-4f4e-b441-972b872e31c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9cdd75-0d30-43f0-8bb3-2c57c78f319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57e5f6c-859e-4eb7-a5d0-f36ff38c7882}" ma:internalName="TaxCatchAll" ma:showField="CatchAllData" ma:web="cd9cdd75-0d30-43f0-8bb3-2c57c78f31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d9cdd75-0d30-43f0-8bb3-2c57c78f3196">
      <UserInfo>
        <DisplayName>Paige Yasenchak</DisplayName>
        <AccountId>100</AccountId>
        <AccountType/>
      </UserInfo>
      <UserInfo>
        <DisplayName>Mayra Blackstone</DisplayName>
        <AccountId>68</AccountId>
        <AccountType/>
      </UserInfo>
      <UserInfo>
        <DisplayName>Lindsay Slater</DisplayName>
        <AccountId>56</AccountId>
        <AccountType/>
      </UserInfo>
      <UserInfo>
        <DisplayName>Mike Harrison</DisplayName>
        <AccountId>19</AccountId>
        <AccountType/>
      </UserInfo>
    </SharedWithUsers>
    <lcf76f155ced4ddcb4097134ff3c332f xmlns="023c6fc3-295d-4390-86c6-4fa79b5bc5de">
      <Terms xmlns="http://schemas.microsoft.com/office/infopath/2007/PartnerControls"/>
    </lcf76f155ced4ddcb4097134ff3c332f>
    <TaxCatchAll xmlns="cd9cdd75-0d30-43f0-8bb3-2c57c78f3196" xsi:nil="true"/>
  </documentManagement>
</p:properties>
</file>

<file path=customXml/itemProps1.xml><?xml version="1.0" encoding="utf-8"?>
<ds:datastoreItem xmlns:ds="http://schemas.openxmlformats.org/officeDocument/2006/customXml" ds:itemID="{09B3523E-66B9-4710-9957-BCEA092A13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3c6fc3-295d-4390-86c6-4fa79b5bc5de"/>
    <ds:schemaRef ds:uri="cd9cdd75-0d30-43f0-8bb3-2c57c78f31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ACBBD7-618D-4CC1-AC8A-CD13D8187E96}">
  <ds:schemaRefs>
    <ds:schemaRef ds:uri="http://schemas.microsoft.com/sharepoint/v3/contenttype/forms"/>
  </ds:schemaRefs>
</ds:datastoreItem>
</file>

<file path=customXml/itemProps3.xml><?xml version="1.0" encoding="utf-8"?>
<ds:datastoreItem xmlns:ds="http://schemas.openxmlformats.org/officeDocument/2006/customXml" ds:itemID="{253CBBB7-5D86-4E4B-9944-ADA834DAB50E}">
  <ds:schemaRefs>
    <ds:schemaRef ds:uri="http://schemas.microsoft.com/office/2006/metadata/properties"/>
    <ds:schemaRef ds:uri="http://www.w3.org/XML/1998/namespace"/>
    <ds:schemaRef ds:uri="http://purl.org/dc/dcmitype/"/>
    <ds:schemaRef ds:uri="http://schemas.microsoft.com/office/infopath/2007/PartnerControls"/>
    <ds:schemaRef ds:uri="023c6fc3-295d-4390-86c6-4fa79b5bc5de"/>
    <ds:schemaRef ds:uri="http://purl.org/dc/elements/1.1/"/>
    <ds:schemaRef ds:uri="http://schemas.microsoft.com/office/2006/documentManagement/types"/>
    <ds:schemaRef ds:uri="http://schemas.openxmlformats.org/package/2006/metadata/core-properties"/>
    <ds:schemaRef ds:uri="cd9cdd75-0d30-43f0-8bb3-2c57c78f3196"/>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500</TotalTime>
  <Words>1821</Words>
  <Application>Microsoft Office PowerPoint</Application>
  <PresentationFormat>Widescreen</PresentationFormat>
  <Paragraphs>189</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Great Management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Questions?  Connect with me: mharrison@crrhospitality.com   Linked In  www.CRRHospitality.com  </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Mike Harrison</cp:lastModifiedBy>
  <cp:revision>29</cp:revision>
  <dcterms:created xsi:type="dcterms:W3CDTF">2020-06-24T09:40:49Z</dcterms:created>
  <dcterms:modified xsi:type="dcterms:W3CDTF">2024-06-10T19:53:49Z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0x0101002E83E66576F62847B8BCA915D55EC6A9</vt:lpwstr>
  </property>
  <property fmtid="{D5CDD505-2E9C-101B-9397-08002B2CF9AE}" pid="3" name="MediaServiceImageTags">
    <vt:lpwstr/>
  </property>
</Properties>
</file>