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2"/>
  </p:notesMasterIdLst>
  <p:sldIdLst>
    <p:sldId id="300" r:id="rId5"/>
    <p:sldId id="329" r:id="rId6"/>
    <p:sldId id="301" r:id="rId7"/>
    <p:sldId id="321" r:id="rId8"/>
    <p:sldId id="324" r:id="rId9"/>
    <p:sldId id="306" r:id="rId10"/>
    <p:sldId id="307" r:id="rId11"/>
    <p:sldId id="330" r:id="rId12"/>
    <p:sldId id="328" r:id="rId13"/>
    <p:sldId id="332" r:id="rId14"/>
    <p:sldId id="334" r:id="rId15"/>
    <p:sldId id="333" r:id="rId16"/>
    <p:sldId id="335" r:id="rId17"/>
    <p:sldId id="336" r:id="rId18"/>
    <p:sldId id="331" r:id="rId19"/>
    <p:sldId id="313" r:id="rId20"/>
    <p:sldId id="320" r:id="rId21"/>
  </p:sldIdLst>
  <p:sldSz cx="12192000" cy="6858000"/>
  <p:notesSz cx="6858000" cy="9144000"/>
  <p:embeddedFontLst>
    <p:embeddedFont>
      <p:font typeface="Arimo" panose="020B0604020202020204" charset="0"/>
      <p:regular r:id="rId23"/>
      <p:bold r:id="rId24"/>
      <p:italic r:id="rId25"/>
      <p:boldItalic r:id="rId26"/>
    </p:embeddedFont>
    <p:embeddedFont>
      <p:font typeface="Franklin Gothic Demi Cond" panose="020B0706030402020204" pitchFamily="34" charset="0"/>
      <p:regular r:id="rId27"/>
    </p:embeddedFont>
    <p:embeddedFont>
      <p:font typeface="Open Sans" panose="020B0606030504020204" pitchFamily="34" charset="0"/>
      <p:regular r:id="rId28"/>
      <p:bold r:id="rId29"/>
      <p:italic r:id="rId30"/>
      <p:boldItalic r:id="rId31"/>
    </p:embeddedFont>
    <p:embeddedFont>
      <p:font typeface="Oswald" panose="00000500000000000000" pitchFamily="2" charset="0"/>
      <p:regular r:id="rId32"/>
      <p:bold r:id="rId33"/>
    </p:embeddedFont>
    <p:embeddedFont>
      <p:font typeface="Times" panose="020206030504050203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7" roundtripDataSignature="AMtx7miMbcDGQ0l8tkUM7dnj2LhM193+S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7B9D"/>
    <a:srgbClr val="F2734C"/>
    <a:srgbClr val="B2D0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531D1-DA34-43E7-BC50-1AFF73BF36C3}" v="1" dt="2024-06-08T22:45:45.406"/>
    <p1510:client id="{BEB76E80-E5EC-89FB-5133-A89808319BB6}" v="5" dt="2024-06-10T19:54:16.883"/>
    <p1510:client id="{F8660138-1175-D6E1-5518-669D1A05BCB1}" v="6" dt="2024-06-10T19:53:10.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42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font" Target="fonts/font12.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Slater" userId="S::lslater@crrhospitality.com::e5f0bf71-e3e0-4e84-ba67-4c0096aaa573" providerId="AD" clId="Web-{F8660138-1175-D6E1-5518-669D1A05BCB1}"/>
    <pc:docChg chg="modSld">
      <pc:chgData name="Lindsay Slater" userId="S::lslater@crrhospitality.com::e5f0bf71-e3e0-4e84-ba67-4c0096aaa573" providerId="AD" clId="Web-{F8660138-1175-D6E1-5518-669D1A05BCB1}" dt="2024-06-10T19:53:10.630" v="4" actId="1076"/>
      <pc:docMkLst>
        <pc:docMk/>
      </pc:docMkLst>
      <pc:sldChg chg="addSp delSp modSp">
        <pc:chgData name="Lindsay Slater" userId="S::lslater@crrhospitality.com::e5f0bf71-e3e0-4e84-ba67-4c0096aaa573" providerId="AD" clId="Web-{F8660138-1175-D6E1-5518-669D1A05BCB1}" dt="2024-06-10T19:53:10.630" v="4" actId="1076"/>
        <pc:sldMkLst>
          <pc:docMk/>
          <pc:sldMk cId="2554044379" sldId="313"/>
        </pc:sldMkLst>
        <pc:picChg chg="add del mod">
          <ac:chgData name="Lindsay Slater" userId="S::lslater@crrhospitality.com::e5f0bf71-e3e0-4e84-ba67-4c0096aaa573" providerId="AD" clId="Web-{F8660138-1175-D6E1-5518-669D1A05BCB1}" dt="2024-06-10T19:52:39.941" v="1"/>
          <ac:picMkLst>
            <pc:docMk/>
            <pc:sldMk cId="2554044379" sldId="313"/>
            <ac:picMk id="2" creationId="{8B117C23-92E5-5FC8-E29B-9CE8A8197923}"/>
          </ac:picMkLst>
        </pc:picChg>
        <pc:picChg chg="add mod">
          <ac:chgData name="Lindsay Slater" userId="S::lslater@crrhospitality.com::e5f0bf71-e3e0-4e84-ba67-4c0096aaa573" providerId="AD" clId="Web-{F8660138-1175-D6E1-5518-669D1A05BCB1}" dt="2024-06-10T19:53:10.630" v="4" actId="1076"/>
          <ac:picMkLst>
            <pc:docMk/>
            <pc:sldMk cId="2554044379" sldId="313"/>
            <ac:picMk id="3" creationId="{65827D30-1C64-153A-E0DA-F2081696C1C8}"/>
          </ac:picMkLst>
        </pc:picChg>
      </pc:sldChg>
    </pc:docChg>
  </pc:docChgLst>
  <pc:docChgLst>
    <pc:chgData name="Lindsay Slater" userId="S::lslater@crrhospitality.com::e5f0bf71-e3e0-4e84-ba67-4c0096aaa573" providerId="AD" clId="Web-{BEB76E80-E5EC-89FB-5133-A89808319BB6}"/>
    <pc:docChg chg="modSld">
      <pc:chgData name="Lindsay Slater" userId="S::lslater@crrhospitality.com::e5f0bf71-e3e0-4e84-ba67-4c0096aaa573" providerId="AD" clId="Web-{BEB76E80-E5EC-89FB-5133-A89808319BB6}" dt="2024-06-10T19:54:16.883" v="4" actId="1076"/>
      <pc:docMkLst>
        <pc:docMk/>
      </pc:docMkLst>
      <pc:sldChg chg="modSp">
        <pc:chgData name="Lindsay Slater" userId="S::lslater@crrhospitality.com::e5f0bf71-e3e0-4e84-ba67-4c0096aaa573" providerId="AD" clId="Web-{BEB76E80-E5EC-89FB-5133-A89808319BB6}" dt="2024-06-10T19:54:16.883" v="4" actId="1076"/>
        <pc:sldMkLst>
          <pc:docMk/>
          <pc:sldMk cId="2554044379" sldId="313"/>
        </pc:sldMkLst>
        <pc:spChg chg="mod">
          <ac:chgData name="Lindsay Slater" userId="S::lslater@crrhospitality.com::e5f0bf71-e3e0-4e84-ba67-4c0096aaa573" providerId="AD" clId="Web-{BEB76E80-E5EC-89FB-5133-A89808319BB6}" dt="2024-06-10T19:54:14.055" v="3" actId="14100"/>
          <ac:spMkLst>
            <pc:docMk/>
            <pc:sldMk cId="2554044379" sldId="313"/>
            <ac:spMk id="6" creationId="{61004D19-A1AE-020E-19ED-E44005200F02}"/>
          </ac:spMkLst>
        </pc:spChg>
        <pc:picChg chg="mod">
          <ac:chgData name="Lindsay Slater" userId="S::lslater@crrhospitality.com::e5f0bf71-e3e0-4e84-ba67-4c0096aaa573" providerId="AD" clId="Web-{BEB76E80-E5EC-89FB-5133-A89808319BB6}" dt="2024-06-10T19:54:16.883" v="4" actId="1076"/>
          <ac:picMkLst>
            <pc:docMk/>
            <pc:sldMk cId="2554044379" sldId="313"/>
            <ac:picMk id="3" creationId="{65827D30-1C64-153A-E0DA-F2081696C1C8}"/>
          </ac:picMkLst>
        </pc:picChg>
        <pc:picChg chg="mod">
          <ac:chgData name="Lindsay Slater" userId="S::lslater@crrhospitality.com::e5f0bf71-e3e0-4e84-ba67-4c0096aaa573" providerId="AD" clId="Web-{BEB76E80-E5EC-89FB-5133-A89808319BB6}" dt="2024-06-10T19:54:07.945" v="2" actId="1076"/>
          <ac:picMkLst>
            <pc:docMk/>
            <pc:sldMk cId="2554044379" sldId="313"/>
            <ac:picMk id="7" creationId="{1A1A5C8B-0E45-035C-6CBE-E82F3054288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BA3B2-D7DC-A74E-81E9-1A64F8F39F17}" type="slidenum">
              <a:rPr lang="en-US" smtClean="0"/>
              <a:t>1</a:t>
            </a:fld>
            <a:endParaRPr lang="en-US" dirty="0"/>
          </a:p>
        </p:txBody>
      </p:sp>
    </p:spTree>
    <p:extLst>
      <p:ext uri="{BB962C8B-B14F-4D97-AF65-F5344CB8AC3E}">
        <p14:creationId xmlns:p14="http://schemas.microsoft.com/office/powerpoint/2010/main" val="347524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9354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291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5378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727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4981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340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BA3B2-D7DC-A74E-81E9-1A64F8F39F17}" type="slidenum">
              <a:rPr lang="en-US" smtClean="0"/>
              <a:t>16</a:t>
            </a:fld>
            <a:endParaRPr lang="en-US" dirty="0"/>
          </a:p>
        </p:txBody>
      </p:sp>
    </p:spTree>
    <p:extLst>
      <p:ext uri="{BB962C8B-B14F-4D97-AF65-F5344CB8AC3E}">
        <p14:creationId xmlns:p14="http://schemas.microsoft.com/office/powerpoint/2010/main" val="1443859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2BA3B2-D7DC-A74E-81E9-1A64F8F39F17}" type="slidenum">
              <a:rPr lang="en-US" smtClean="0"/>
              <a:t>17</a:t>
            </a:fld>
            <a:endParaRPr lang="en-US" dirty="0"/>
          </a:p>
        </p:txBody>
      </p:sp>
    </p:spTree>
    <p:extLst>
      <p:ext uri="{BB962C8B-B14F-4D97-AF65-F5344CB8AC3E}">
        <p14:creationId xmlns:p14="http://schemas.microsoft.com/office/powerpoint/2010/main" val="4152276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Good morning,</a:t>
            </a:r>
          </a:p>
          <a:p>
            <a:pPr marL="0" indent="0">
              <a:buNone/>
            </a:pPr>
            <a:r>
              <a:rPr lang="en-US" dirty="0"/>
              <a:t>Excited to be here.</a:t>
            </a:r>
          </a:p>
          <a:p>
            <a:pPr marL="0" indent="0">
              <a:buNone/>
            </a:pPr>
            <a:endParaRPr lang="en-US" dirty="0"/>
          </a:p>
          <a:p>
            <a:pPr marL="0" indent="0">
              <a:buNone/>
            </a:pPr>
            <a:r>
              <a:rPr lang="en-US" dirty="0"/>
              <a:t>Won't spend much time on my background, but I have 30 years in the hospitality business, including with major hotel chains including Marriott and Hilton, which helps understand successful branding</a:t>
            </a:r>
          </a:p>
          <a:p>
            <a:endParaRPr lang="en-US" dirty="0"/>
          </a:p>
        </p:txBody>
      </p:sp>
    </p:spTree>
    <p:extLst>
      <p:ext uri="{BB962C8B-B14F-4D97-AF65-F5344CB8AC3E}">
        <p14:creationId xmlns:p14="http://schemas.microsoft.com/office/powerpoint/2010/main" val="229840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We are a hospitality company with background in developing upscale, luxury RV Resorts, RV storage, manufactured neighborhoods, upscale car washes, and hotels.  </a:t>
            </a:r>
          </a:p>
          <a:p>
            <a:pPr marL="0" indent="0">
              <a:buNone/>
            </a:pPr>
            <a:r>
              <a:rPr lang="en-US" dirty="0"/>
              <a:t>We have many hospitality businesses and we focus a lot of time on branding consistency.</a:t>
            </a:r>
          </a:p>
          <a:p>
            <a:pPr marL="0" indent="0">
              <a:buNone/>
            </a:pPr>
            <a:r>
              <a:rPr lang="en-US" dirty="0"/>
              <a:t>Why? Consistent branding drives loyalty, word of mouth business, reputation management, which equals REVENUE</a:t>
            </a:r>
          </a:p>
          <a:p>
            <a:pPr marL="0" indent="0">
              <a:buNone/>
            </a:pPr>
            <a:r>
              <a:rPr lang="en-US" dirty="0"/>
              <a:t>We have spent a lot of time on developing our brands with consistent signature differentiators and brand voice. You can see by our logos.</a:t>
            </a:r>
          </a:p>
          <a:p>
            <a:pPr marL="0" indent="0">
              <a:buNone/>
            </a:pPr>
            <a:r>
              <a:rPr lang="en-US" dirty="0"/>
              <a:t>Can apply to small or large parks or companies.</a:t>
            </a:r>
          </a:p>
          <a:p>
            <a:endParaRPr lang="en-US" dirty="0"/>
          </a:p>
        </p:txBody>
      </p:sp>
    </p:spTree>
    <p:extLst>
      <p:ext uri="{BB962C8B-B14F-4D97-AF65-F5344CB8AC3E}">
        <p14:creationId xmlns:p14="http://schemas.microsoft.com/office/powerpoint/2010/main" val="2318879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When you see Starbucks, what does that mean to you?  How does it make you feel?  Starbucks vs Dunkin (or Canadian brand?)?</a:t>
            </a:r>
          </a:p>
          <a:p>
            <a:pPr marL="0" indent="0">
              <a:buNone/>
            </a:pPr>
            <a:r>
              <a:rPr lang="en-US" dirty="0"/>
              <a:t>Do you have an iPhone or an Android? Would you switch? Why not?  Why do you like your phone, what do you expect out of it?</a:t>
            </a:r>
          </a:p>
          <a:p>
            <a:pPr marL="0" indent="0">
              <a:buNone/>
            </a:pPr>
            <a:r>
              <a:rPr lang="en-US" dirty="0"/>
              <a:t>Is Nike selling shoes, or lifestyle?</a:t>
            </a:r>
          </a:p>
          <a:p>
            <a:pPr marL="0" indent="0">
              <a:buNone/>
            </a:pPr>
            <a:r>
              <a:rPr lang="en-US" dirty="0"/>
              <a:t>A brand evokes emotion</a:t>
            </a:r>
          </a:p>
        </p:txBody>
      </p:sp>
    </p:spTree>
    <p:extLst>
      <p:ext uri="{BB962C8B-B14F-4D97-AF65-F5344CB8AC3E}">
        <p14:creationId xmlns:p14="http://schemas.microsoft.com/office/powerpoint/2010/main" val="1843916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Tell the story about Fire + Spice.</a:t>
            </a:r>
          </a:p>
          <a:p>
            <a:pPr marL="0" lvl="0" indent="0" algn="l" rtl="0">
              <a:spcBef>
                <a:spcPts val="0"/>
              </a:spcBef>
              <a:spcAft>
                <a:spcPts val="0"/>
              </a:spcAft>
              <a:buNone/>
            </a:pPr>
            <a:r>
              <a:rPr lang="en-US" dirty="0"/>
              <a:t>How we created it</a:t>
            </a:r>
          </a:p>
          <a:p>
            <a:pPr marL="0" lvl="0" indent="0" algn="l" rtl="0">
              <a:spcBef>
                <a:spcPts val="0"/>
              </a:spcBef>
              <a:spcAft>
                <a:spcPts val="0"/>
              </a:spcAft>
              <a:buNone/>
            </a:pPr>
            <a:r>
              <a:rPr lang="en-US" dirty="0"/>
              <a:t>5 words to describe it</a:t>
            </a:r>
          </a:p>
          <a:p>
            <a:pPr marL="0" lvl="0" indent="0" algn="l" rtl="0">
              <a:spcBef>
                <a:spcPts val="0"/>
              </a:spcBef>
              <a:spcAft>
                <a:spcPts val="0"/>
              </a:spcAft>
              <a:buNone/>
            </a:pPr>
            <a:r>
              <a:rPr lang="en-US" dirty="0"/>
              <a:t>Sizzle, southwest, energy, communal, fire</a:t>
            </a:r>
          </a:p>
          <a:p>
            <a:endParaRPr lang="en-US" dirty="0"/>
          </a:p>
        </p:txBody>
      </p:sp>
    </p:spTree>
    <p:extLst>
      <p:ext uri="{BB962C8B-B14F-4D97-AF65-F5344CB8AC3E}">
        <p14:creationId xmlns:p14="http://schemas.microsoft.com/office/powerpoint/2010/main" val="277061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Is this just for the marketing dept?</a:t>
            </a:r>
          </a:p>
          <a:p>
            <a:pPr marL="0" indent="0">
              <a:buNone/>
            </a:pPr>
            <a:r>
              <a:rPr lang="en-US" dirty="0"/>
              <a:t>If the brand or logo is created but then the property doesn't deliver then it falls flat. Must be consistent, and not created and forgotten.</a:t>
            </a:r>
          </a:p>
          <a:p>
            <a:pPr marL="0" indent="0">
              <a:buNone/>
            </a:pPr>
            <a:r>
              <a:rPr lang="en-US" dirty="0"/>
              <a:t>Branding applies to everything</a:t>
            </a:r>
          </a:p>
          <a:p>
            <a:endParaRPr lang="en-US" dirty="0"/>
          </a:p>
        </p:txBody>
      </p:sp>
    </p:spTree>
    <p:extLst>
      <p:ext uri="{BB962C8B-B14F-4D97-AF65-F5344CB8AC3E}">
        <p14:creationId xmlns:p14="http://schemas.microsoft.com/office/powerpoint/2010/main" val="330631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Logo consistency, color consistency, font consistency.  MUST have integrity.  I.e. wouldn’t put yellow in the KC Chiefs logo.</a:t>
            </a:r>
          </a:p>
          <a:p>
            <a:pPr marL="0" indent="0">
              <a:buNone/>
            </a:pPr>
            <a:r>
              <a:rPr lang="en-US" dirty="0"/>
              <a:t>Do all of you associates have proper uniform? Is it the same?</a:t>
            </a:r>
          </a:p>
          <a:p>
            <a:pPr marL="0" indent="0">
              <a:buNone/>
            </a:pPr>
            <a:r>
              <a:rPr lang="en-US" dirty="0"/>
              <a:t>You can go into any </a:t>
            </a:r>
            <a:r>
              <a:rPr lang="en-US" dirty="0" err="1"/>
              <a:t>starbucks</a:t>
            </a:r>
            <a:r>
              <a:rPr lang="en-US" dirty="0"/>
              <a:t> and know exactly white a white chocolate mocha is, what size, the flavor, same cup, etc... And they write your name on the cup. If they served it in a brown cardboard cup with no logo or name on it, you </a:t>
            </a:r>
            <a:r>
              <a:rPr lang="en-US" dirty="0" err="1"/>
              <a:t>arent</a:t>
            </a:r>
            <a:r>
              <a:rPr lang="en-US" dirty="0"/>
              <a:t> confident in what you are getting.</a:t>
            </a:r>
          </a:p>
          <a:p>
            <a:pPr marL="0" indent="0">
              <a:buNone/>
            </a:pPr>
            <a:endParaRPr lang="en-US" dirty="0"/>
          </a:p>
          <a:p>
            <a:pPr marL="0" indent="0">
              <a:buNone/>
            </a:pPr>
            <a:r>
              <a:rPr lang="en-US" dirty="0"/>
              <a:t>Call attention to my outfit – what am I saying when I wear this? Now Put on hat, glasses, take shirt off.  Now what does this say?</a:t>
            </a:r>
          </a:p>
          <a:p>
            <a:pPr marL="0" indent="0">
              <a:buNone/>
            </a:pPr>
            <a:r>
              <a:rPr lang="en-US" dirty="0"/>
              <a:t>What are your property, associates, logo, website communicating?</a:t>
            </a:r>
          </a:p>
          <a:p>
            <a:endParaRPr lang="en-US" dirty="0"/>
          </a:p>
        </p:txBody>
      </p:sp>
    </p:spTree>
    <p:extLst>
      <p:ext uri="{BB962C8B-B14F-4D97-AF65-F5344CB8AC3E}">
        <p14:creationId xmlns:p14="http://schemas.microsoft.com/office/powerpoint/2010/main" val="93737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0738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1161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65BFD-BBE7-6D4E-88DD-03773F71A240}"/>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E6016D64-5ED4-9445-8A2F-D7AE40E96F26}"/>
              </a:ext>
            </a:extLst>
          </p:cNvPr>
          <p:cNvSpPr>
            <a:spLocks noGrp="1"/>
          </p:cNvSpPr>
          <p:nvPr>
            <p:ph type="subTitle" idx="1" hasCustomPrompt="1"/>
          </p:nvPr>
        </p:nvSpPr>
        <p:spPr>
          <a:xfrm>
            <a:off x="1524000" y="3602038"/>
            <a:ext cx="9144000" cy="1655762"/>
          </a:xfrm>
        </p:spPr>
        <p:txBody>
          <a:bodyPr/>
          <a:lstStyle>
            <a:lvl1pPr marL="0" indent="0" algn="ctr">
              <a:buNone/>
              <a:defRPr sz="2400" spc="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5585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9F5A6-7E01-6740-8CAC-D80B309E67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B11CAE-3E86-254A-B678-2421D27676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EE6132-B26B-9D4E-8BD3-5E88332C0FB3}"/>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5" name="Footer Placeholder 4">
            <a:extLst>
              <a:ext uri="{FF2B5EF4-FFF2-40B4-BE49-F238E27FC236}">
                <a16:creationId xmlns:a16="http://schemas.microsoft.com/office/drawing/2014/main" id="{37297D9D-3786-F047-9A62-B09D8A9029F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02EF23B9-5C27-EB47-914F-07B6C12E329E}"/>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1895100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C3C1D-A0CC-3243-9CF2-E46634CC43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FA7ED-3271-484E-BCC3-344B069A1F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22DF7-4B2F-2F4C-B5A7-43551CA3698E}"/>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5" name="Footer Placeholder 4">
            <a:extLst>
              <a:ext uri="{FF2B5EF4-FFF2-40B4-BE49-F238E27FC236}">
                <a16:creationId xmlns:a16="http://schemas.microsoft.com/office/drawing/2014/main" id="{D9B7E52C-1210-8A46-8E97-D767B0D0F57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3BD69EB-A8BF-9B4C-B820-D24FED5B65D9}"/>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3046817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9988-30B3-CC4B-993A-E313707EB9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A03DC6-D149-6F45-A8FF-9194A8A4EB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B5DDAA-129E-A74B-ACD0-3E650791373E}"/>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5" name="Footer Placeholder 4">
            <a:extLst>
              <a:ext uri="{FF2B5EF4-FFF2-40B4-BE49-F238E27FC236}">
                <a16:creationId xmlns:a16="http://schemas.microsoft.com/office/drawing/2014/main" id="{35119C09-2CE5-3D47-A96F-61D633B674A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4D1667B-BEB4-734E-A278-8FC213D77C66}"/>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2660691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A0AEF-54B5-494A-8F4C-97742E3672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B1F429-B3F0-2643-AE4C-15FD19FF16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C2A350-1D9A-C041-904D-29322F972E44}"/>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5" name="Footer Placeholder 4">
            <a:extLst>
              <a:ext uri="{FF2B5EF4-FFF2-40B4-BE49-F238E27FC236}">
                <a16:creationId xmlns:a16="http://schemas.microsoft.com/office/drawing/2014/main" id="{ED11904F-5261-8A4E-967F-4BA299AED8E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DA5069E-1EE1-0B4D-89C3-847CD22BBDF5}"/>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2068473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B08C2-F2B8-2846-BA7B-E2476AE975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8A1B25-10E1-3749-A06C-47C40F710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E4FBB0-7323-4D40-992B-4E6CF34355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5BE6D9-1C26-8740-A5A9-05E0D38C257A}"/>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6" name="Footer Placeholder 5">
            <a:extLst>
              <a:ext uri="{FF2B5EF4-FFF2-40B4-BE49-F238E27FC236}">
                <a16:creationId xmlns:a16="http://schemas.microsoft.com/office/drawing/2014/main" id="{9863DF8A-2AB8-6541-808A-29EAC7F629B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EDFCECB-AF3F-674F-948A-4CD91FB0F01F}"/>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2508675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1F592-2B60-8144-A3AA-8CDA3477A3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EAB500-9BC7-BE43-9482-4811279F84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DA42D8-DB6B-4445-A0A1-28D56ABAD9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73A3C5-3F19-B748-BC96-B01BF3E93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2A3E0-2CD1-AD43-B84C-3CDB391B38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BD0093-3BBE-E649-B3A1-918AE59455F8}"/>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8" name="Footer Placeholder 7">
            <a:extLst>
              <a:ext uri="{FF2B5EF4-FFF2-40B4-BE49-F238E27FC236}">
                <a16:creationId xmlns:a16="http://schemas.microsoft.com/office/drawing/2014/main" id="{F102F54E-36C2-254B-AD16-7783CF2F9C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042DEC70-4F6E-AD44-95D6-35866A7C1610}"/>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113694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60E9B-260F-E341-AEC5-62A4138781F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C1F1E1-E2E0-E946-A044-3667BBA5A149}"/>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4" name="Footer Placeholder 3">
            <a:extLst>
              <a:ext uri="{FF2B5EF4-FFF2-40B4-BE49-F238E27FC236}">
                <a16:creationId xmlns:a16="http://schemas.microsoft.com/office/drawing/2014/main" id="{3A2AE937-A9D4-E74B-9001-71D4DDEEAAF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074FB0EA-C8B2-124C-B9DC-825AF7254458}"/>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4199068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43357-6AFA-024E-847C-3663D6D48A91}"/>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3" name="Footer Placeholder 2">
            <a:extLst>
              <a:ext uri="{FF2B5EF4-FFF2-40B4-BE49-F238E27FC236}">
                <a16:creationId xmlns:a16="http://schemas.microsoft.com/office/drawing/2014/main" id="{1198DFBF-4CEE-F440-BC78-F3583F85EE2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1AA6E5C-37EF-344E-8C11-B7A0FAF3DF50}"/>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144103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C9D56-A10A-1C40-A1EA-BAE5163BB8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874F2B-6165-FF4A-9EBD-6DB0AFF4C2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167958-541C-934A-9A90-B2FA6BD14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E23AC4-D520-B44F-A250-EA113C0592B1}"/>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6" name="Footer Placeholder 5">
            <a:extLst>
              <a:ext uri="{FF2B5EF4-FFF2-40B4-BE49-F238E27FC236}">
                <a16:creationId xmlns:a16="http://schemas.microsoft.com/office/drawing/2014/main" id="{9222CF30-27D3-5946-BF92-B0D06481347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B3002E9-3F1F-B844-8577-588DFF90C68F}"/>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3289737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4764-2E26-6541-9B3D-CD404D8DD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84B8CC-677D-AA45-8DC6-1E5C3040F0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71878B4-7954-404F-8819-776478596A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203641-49E3-3E44-825B-52F29BBCB307}"/>
              </a:ext>
            </a:extLst>
          </p:cNvPr>
          <p:cNvSpPr>
            <a:spLocks noGrp="1"/>
          </p:cNvSpPr>
          <p:nvPr>
            <p:ph type="dt" sz="half" idx="10"/>
          </p:nvPr>
        </p:nvSpPr>
        <p:spPr>
          <a:xfrm>
            <a:off x="838200" y="6356350"/>
            <a:ext cx="2743200" cy="365125"/>
          </a:xfrm>
          <a:prstGeom prst="rect">
            <a:avLst/>
          </a:prstGeom>
        </p:spPr>
        <p:txBody>
          <a:bodyPr/>
          <a:lstStyle/>
          <a:p>
            <a:fld id="{8E071F33-28D9-F14F-92FF-960D0D0CB9D5}" type="datetimeFigureOut">
              <a:rPr lang="en-US" smtClean="0"/>
              <a:t>6/10/2024</a:t>
            </a:fld>
            <a:endParaRPr lang="en-US" dirty="0"/>
          </a:p>
        </p:txBody>
      </p:sp>
      <p:sp>
        <p:nvSpPr>
          <p:cNvPr id="6" name="Footer Placeholder 5">
            <a:extLst>
              <a:ext uri="{FF2B5EF4-FFF2-40B4-BE49-F238E27FC236}">
                <a16:creationId xmlns:a16="http://schemas.microsoft.com/office/drawing/2014/main" id="{35BFA903-29E0-A64D-9439-CAA487E400A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F54335A-2E18-0546-B437-3884DC6AC1F5}"/>
              </a:ext>
            </a:extLst>
          </p:cNvPr>
          <p:cNvSpPr>
            <a:spLocks noGrp="1"/>
          </p:cNvSpPr>
          <p:nvPr>
            <p:ph type="sldNum" sz="quarter" idx="12"/>
          </p:nvPr>
        </p:nvSpPr>
        <p:spPr>
          <a:xfrm>
            <a:off x="8610600" y="6356350"/>
            <a:ext cx="2743200" cy="365125"/>
          </a:xfrm>
          <a:prstGeom prst="rect">
            <a:avLst/>
          </a:prstGeom>
        </p:spPr>
        <p:txBody>
          <a:bodyPr/>
          <a:lstStyle/>
          <a:p>
            <a:fld id="{189248B4-D5FF-2341-884B-040B921C97C9}" type="slidenum">
              <a:rPr lang="en-US" smtClean="0"/>
              <a:t>‹#›</a:t>
            </a:fld>
            <a:endParaRPr lang="en-US" dirty="0"/>
          </a:p>
        </p:txBody>
      </p:sp>
    </p:spTree>
    <p:extLst>
      <p:ext uri="{BB962C8B-B14F-4D97-AF65-F5344CB8AC3E}">
        <p14:creationId xmlns:p14="http://schemas.microsoft.com/office/powerpoint/2010/main" val="33152505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F2EDCB-36C0-A345-801B-C0201BA5AE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1735E3-CB16-1B46-8AB2-C18B58FB3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4175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b="1" i="0" kern="1200" spc="300">
          <a:solidFill>
            <a:schemeClr val="tx1"/>
          </a:solidFill>
          <a:latin typeface="Franklin Gothic Demi Cond"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hyperlink" Target="mailto:mharrison@crrhospitality.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hyperlink" Target="https://www.linkedin.com/in/mike-harrison-89063a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Google Shape;112;p1">
            <a:extLst>
              <a:ext uri="{FF2B5EF4-FFF2-40B4-BE49-F238E27FC236}">
                <a16:creationId xmlns:a16="http://schemas.microsoft.com/office/drawing/2014/main" id="{AB301447-61D6-C85E-F802-296F54A404E6}"/>
              </a:ext>
            </a:extLst>
          </p:cNvPr>
          <p:cNvSpPr/>
          <p:nvPr/>
        </p:nvSpPr>
        <p:spPr>
          <a:xfrm>
            <a:off x="88791" y="5095201"/>
            <a:ext cx="3568816" cy="1635431"/>
          </a:xfrm>
          <a:prstGeom prst="rect">
            <a:avLst/>
          </a:prstGeom>
          <a:solidFill>
            <a:schemeClr val="lt1">
              <a:alpha val="68627"/>
            </a:schemeClr>
          </a:solidFill>
          <a:ln w="254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sp>
        <p:nvSpPr>
          <p:cNvPr id="8" name="Google Shape;112;p1">
            <a:extLst>
              <a:ext uri="{FF2B5EF4-FFF2-40B4-BE49-F238E27FC236}">
                <a16:creationId xmlns:a16="http://schemas.microsoft.com/office/drawing/2014/main" id="{78F71831-DDE7-DCCB-4F14-AB2D10C8E97E}"/>
              </a:ext>
            </a:extLst>
          </p:cNvPr>
          <p:cNvSpPr/>
          <p:nvPr/>
        </p:nvSpPr>
        <p:spPr>
          <a:xfrm>
            <a:off x="2188211" y="0"/>
            <a:ext cx="8419467" cy="1641641"/>
          </a:xfrm>
          <a:prstGeom prst="rect">
            <a:avLst/>
          </a:prstGeom>
          <a:solidFill>
            <a:schemeClr val="lt1">
              <a:alpha val="68627"/>
            </a:schemeClr>
          </a:solidFill>
          <a:ln w="254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Open Sans"/>
              <a:ea typeface="Open Sans"/>
              <a:cs typeface="Open Sans"/>
              <a:sym typeface="Open Sans"/>
            </a:endParaRPr>
          </a:p>
        </p:txBody>
      </p:sp>
      <p:sp>
        <p:nvSpPr>
          <p:cNvPr id="5" name="Title 4">
            <a:extLst>
              <a:ext uri="{FF2B5EF4-FFF2-40B4-BE49-F238E27FC236}">
                <a16:creationId xmlns:a16="http://schemas.microsoft.com/office/drawing/2014/main" id="{864693B5-A8EE-4A20-42DE-1928F78F3874}"/>
              </a:ext>
            </a:extLst>
          </p:cNvPr>
          <p:cNvSpPr>
            <a:spLocks noGrp="1"/>
          </p:cNvSpPr>
          <p:nvPr>
            <p:ph type="ctrTitle"/>
          </p:nvPr>
        </p:nvSpPr>
        <p:spPr>
          <a:xfrm>
            <a:off x="1884365" y="447841"/>
            <a:ext cx="9080501" cy="1193800"/>
          </a:xfrm>
        </p:spPr>
        <p:txBody>
          <a:bodyPr>
            <a:normAutofit fontScale="90000"/>
          </a:bodyPr>
          <a:lstStyle/>
          <a:p>
            <a:r>
              <a:rPr lang="en-US" dirty="0">
                <a:latin typeface="Oswald" panose="00000500000000000000" pitchFamily="2" charset="0"/>
              </a:rPr>
              <a:t>Marketing &amp; Branding for RV Resorts &amp; Glamping</a:t>
            </a:r>
          </a:p>
        </p:txBody>
      </p:sp>
      <p:pic>
        <p:nvPicPr>
          <p:cNvPr id="14" name="Picture 13" descr="A logo with trees and text&#10;&#10;Description automatically generated">
            <a:extLst>
              <a:ext uri="{FF2B5EF4-FFF2-40B4-BE49-F238E27FC236}">
                <a16:creationId xmlns:a16="http://schemas.microsoft.com/office/drawing/2014/main" id="{E314150D-B2D2-25A9-AC77-810D191D95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4948357"/>
            <a:ext cx="3657607" cy="1920244"/>
          </a:xfrm>
          <a:prstGeom prst="rect">
            <a:avLst/>
          </a:prstGeom>
        </p:spPr>
      </p:pic>
      <p:sp>
        <p:nvSpPr>
          <p:cNvPr id="2" name="Google Shape;112;p1">
            <a:extLst>
              <a:ext uri="{FF2B5EF4-FFF2-40B4-BE49-F238E27FC236}">
                <a16:creationId xmlns:a16="http://schemas.microsoft.com/office/drawing/2014/main" id="{C2216584-E0B2-EB52-3AAD-D906618424AC}"/>
              </a:ext>
            </a:extLst>
          </p:cNvPr>
          <p:cNvSpPr/>
          <p:nvPr/>
        </p:nvSpPr>
        <p:spPr>
          <a:xfrm>
            <a:off x="6623437" y="5597718"/>
            <a:ext cx="5327374" cy="1060398"/>
          </a:xfrm>
          <a:prstGeom prst="rect">
            <a:avLst/>
          </a:prstGeom>
          <a:solidFill>
            <a:schemeClr val="lt1">
              <a:alpha val="68627"/>
            </a:schemeClr>
          </a:solidFill>
          <a:ln w="254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Open Sans"/>
              <a:ea typeface="Open Sans"/>
              <a:cs typeface="Open Sans"/>
              <a:sym typeface="Open Sans"/>
            </a:endParaRPr>
          </a:p>
        </p:txBody>
      </p:sp>
      <p:pic>
        <p:nvPicPr>
          <p:cNvPr id="16" name="Picture 15" descr="Blue text on a black background&#10;&#10;Description automatically generated">
            <a:extLst>
              <a:ext uri="{FF2B5EF4-FFF2-40B4-BE49-F238E27FC236}">
                <a16:creationId xmlns:a16="http://schemas.microsoft.com/office/drawing/2014/main" id="{C50823FB-F9C4-02A7-B9F0-774C7D133C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62750" y="5670235"/>
            <a:ext cx="5124446" cy="928806"/>
          </a:xfrm>
          <a:prstGeom prst="rect">
            <a:avLst/>
          </a:prstGeom>
        </p:spPr>
      </p:pic>
    </p:spTree>
    <p:extLst>
      <p:ext uri="{BB962C8B-B14F-4D97-AF65-F5344CB8AC3E}">
        <p14:creationId xmlns:p14="http://schemas.microsoft.com/office/powerpoint/2010/main" val="2371929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C4E13-2960-BB45-B65B-E5BD8870BDE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4" name="Google Shape;289;p10">
            <a:extLst>
              <a:ext uri="{FF2B5EF4-FFF2-40B4-BE49-F238E27FC236}">
                <a16:creationId xmlns:a16="http://schemas.microsoft.com/office/drawing/2014/main" id="{784E0202-3A09-344C-D238-163262349842}"/>
              </a:ext>
            </a:extLst>
          </p:cNvPr>
          <p:cNvSpPr/>
          <p:nvPr/>
        </p:nvSpPr>
        <p:spPr>
          <a:xfrm>
            <a:off x="2715471" y="4200206"/>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7" name="Google Shape;292;p10">
            <a:extLst>
              <a:ext uri="{FF2B5EF4-FFF2-40B4-BE49-F238E27FC236}">
                <a16:creationId xmlns:a16="http://schemas.microsoft.com/office/drawing/2014/main" id="{33B0EE8E-B340-FA6A-C315-B902698466B6}"/>
              </a:ext>
            </a:extLst>
          </p:cNvPr>
          <p:cNvSpPr/>
          <p:nvPr/>
        </p:nvSpPr>
        <p:spPr>
          <a:xfrm>
            <a:off x="2715471" y="4922737"/>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8" name="Google Shape;289;p10">
            <a:extLst>
              <a:ext uri="{FF2B5EF4-FFF2-40B4-BE49-F238E27FC236}">
                <a16:creationId xmlns:a16="http://schemas.microsoft.com/office/drawing/2014/main" id="{C09F0476-D202-7DCF-FDA6-A656957E4E88}"/>
              </a:ext>
            </a:extLst>
          </p:cNvPr>
          <p:cNvSpPr/>
          <p:nvPr/>
        </p:nvSpPr>
        <p:spPr>
          <a:xfrm>
            <a:off x="5325338" y="4200194"/>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9" name="Google Shape;292;p10">
            <a:extLst>
              <a:ext uri="{FF2B5EF4-FFF2-40B4-BE49-F238E27FC236}">
                <a16:creationId xmlns:a16="http://schemas.microsoft.com/office/drawing/2014/main" id="{E83744F5-0A2C-E3D5-09D1-8351489EA68C}"/>
              </a:ext>
            </a:extLst>
          </p:cNvPr>
          <p:cNvSpPr/>
          <p:nvPr/>
        </p:nvSpPr>
        <p:spPr>
          <a:xfrm>
            <a:off x="5325338" y="4922725"/>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34" name="Google Shape;290;p10">
            <a:extLst>
              <a:ext uri="{FF2B5EF4-FFF2-40B4-BE49-F238E27FC236}">
                <a16:creationId xmlns:a16="http://schemas.microsoft.com/office/drawing/2014/main" id="{EFC5A2B6-1F27-CDAA-EFF6-69D8C88BDD1B}"/>
              </a:ext>
            </a:extLst>
          </p:cNvPr>
          <p:cNvSpPr txBox="1"/>
          <p:nvPr/>
        </p:nvSpPr>
        <p:spPr>
          <a:xfrm>
            <a:off x="5569596" y="4876081"/>
            <a:ext cx="283827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6</a:t>
            </a:r>
            <a:endParaRPr dirty="0"/>
          </a:p>
        </p:txBody>
      </p:sp>
      <p:sp>
        <p:nvSpPr>
          <p:cNvPr id="35" name="Google Shape;291;p10">
            <a:extLst>
              <a:ext uri="{FF2B5EF4-FFF2-40B4-BE49-F238E27FC236}">
                <a16:creationId xmlns:a16="http://schemas.microsoft.com/office/drawing/2014/main" id="{699F3429-8625-6DC2-A576-CC4236F985E1}"/>
              </a:ext>
            </a:extLst>
          </p:cNvPr>
          <p:cNvSpPr/>
          <p:nvPr/>
        </p:nvSpPr>
        <p:spPr>
          <a:xfrm>
            <a:off x="5558797" y="5003133"/>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sp>
        <p:nvSpPr>
          <p:cNvPr id="36" name="Google Shape;287;p10">
            <a:extLst>
              <a:ext uri="{FF2B5EF4-FFF2-40B4-BE49-F238E27FC236}">
                <a16:creationId xmlns:a16="http://schemas.microsoft.com/office/drawing/2014/main" id="{A12FC0E1-F3D9-F507-7ED6-EBFE51F50D5A}"/>
              </a:ext>
            </a:extLst>
          </p:cNvPr>
          <p:cNvSpPr txBox="1"/>
          <p:nvPr/>
        </p:nvSpPr>
        <p:spPr>
          <a:xfrm>
            <a:off x="5503742" y="4094719"/>
            <a:ext cx="283827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5</a:t>
            </a:r>
            <a:endParaRPr dirty="0"/>
          </a:p>
        </p:txBody>
      </p:sp>
      <p:sp>
        <p:nvSpPr>
          <p:cNvPr id="37" name="Google Shape;288;p10">
            <a:extLst>
              <a:ext uri="{FF2B5EF4-FFF2-40B4-BE49-F238E27FC236}">
                <a16:creationId xmlns:a16="http://schemas.microsoft.com/office/drawing/2014/main" id="{C623E31C-851C-A1C8-EF2A-250DADA946F4}"/>
              </a:ext>
            </a:extLst>
          </p:cNvPr>
          <p:cNvSpPr/>
          <p:nvPr/>
        </p:nvSpPr>
        <p:spPr>
          <a:xfrm>
            <a:off x="5520704" y="4263464"/>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pic>
        <p:nvPicPr>
          <p:cNvPr id="5" name="Picture 4" descr="A person on a paddle board&#10;&#10;Description automatically generated">
            <a:extLst>
              <a:ext uri="{FF2B5EF4-FFF2-40B4-BE49-F238E27FC236}">
                <a16:creationId xmlns:a16="http://schemas.microsoft.com/office/drawing/2014/main" id="{A4A11FAB-FDCE-878C-0A76-106D4B7AA84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6005" y="2112803"/>
            <a:ext cx="4066793" cy="4581181"/>
          </a:xfrm>
          <a:prstGeom prst="rect">
            <a:avLst/>
          </a:prstGeom>
        </p:spPr>
      </p:pic>
      <p:pic>
        <p:nvPicPr>
          <p:cNvPr id="7" name="Picture 6" descr="A child riding a bike&#10;&#10;Description automatically generated">
            <a:extLst>
              <a:ext uri="{FF2B5EF4-FFF2-40B4-BE49-F238E27FC236}">
                <a16:creationId xmlns:a16="http://schemas.microsoft.com/office/drawing/2014/main" id="{0E2814E1-16A3-6E26-9953-1E9A3CF7D7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6140" y="183478"/>
            <a:ext cx="4738698" cy="4581181"/>
          </a:xfrm>
          <a:prstGeom prst="rect">
            <a:avLst/>
          </a:prstGeom>
        </p:spPr>
      </p:pic>
      <p:pic>
        <p:nvPicPr>
          <p:cNvPr id="8" name="Picture 7" descr="A silhouette of a child holding a bucket in water&#10;&#10;Description automatically generated">
            <a:extLst>
              <a:ext uri="{FF2B5EF4-FFF2-40B4-BE49-F238E27FC236}">
                <a16:creationId xmlns:a16="http://schemas.microsoft.com/office/drawing/2014/main" id="{66DCD77B-A182-0C88-2F53-BD5F5B527AE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55963" y="2089083"/>
            <a:ext cx="4312187" cy="4586632"/>
          </a:xfrm>
          <a:prstGeom prst="rect">
            <a:avLst/>
          </a:prstGeom>
        </p:spPr>
      </p:pic>
    </p:spTree>
    <p:extLst>
      <p:ext uri="{BB962C8B-B14F-4D97-AF65-F5344CB8AC3E}">
        <p14:creationId xmlns:p14="http://schemas.microsoft.com/office/powerpoint/2010/main" val="2153654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C4E13-2960-BB45-B65B-E5BD8870BDE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4" name="Google Shape;289;p10">
            <a:extLst>
              <a:ext uri="{FF2B5EF4-FFF2-40B4-BE49-F238E27FC236}">
                <a16:creationId xmlns:a16="http://schemas.microsoft.com/office/drawing/2014/main" id="{784E0202-3A09-344C-D238-163262349842}"/>
              </a:ext>
            </a:extLst>
          </p:cNvPr>
          <p:cNvSpPr/>
          <p:nvPr/>
        </p:nvSpPr>
        <p:spPr>
          <a:xfrm>
            <a:off x="2715471" y="4200206"/>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7" name="Google Shape;292;p10">
            <a:extLst>
              <a:ext uri="{FF2B5EF4-FFF2-40B4-BE49-F238E27FC236}">
                <a16:creationId xmlns:a16="http://schemas.microsoft.com/office/drawing/2014/main" id="{33B0EE8E-B340-FA6A-C315-B902698466B6}"/>
              </a:ext>
            </a:extLst>
          </p:cNvPr>
          <p:cNvSpPr/>
          <p:nvPr/>
        </p:nvSpPr>
        <p:spPr>
          <a:xfrm>
            <a:off x="2715471" y="4922737"/>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8" name="Google Shape;289;p10">
            <a:extLst>
              <a:ext uri="{FF2B5EF4-FFF2-40B4-BE49-F238E27FC236}">
                <a16:creationId xmlns:a16="http://schemas.microsoft.com/office/drawing/2014/main" id="{C09F0476-D202-7DCF-FDA6-A656957E4E88}"/>
              </a:ext>
            </a:extLst>
          </p:cNvPr>
          <p:cNvSpPr/>
          <p:nvPr/>
        </p:nvSpPr>
        <p:spPr>
          <a:xfrm>
            <a:off x="5325338" y="4200194"/>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9" name="Google Shape;292;p10">
            <a:extLst>
              <a:ext uri="{FF2B5EF4-FFF2-40B4-BE49-F238E27FC236}">
                <a16:creationId xmlns:a16="http://schemas.microsoft.com/office/drawing/2014/main" id="{E83744F5-0A2C-E3D5-09D1-8351489EA68C}"/>
              </a:ext>
            </a:extLst>
          </p:cNvPr>
          <p:cNvSpPr/>
          <p:nvPr/>
        </p:nvSpPr>
        <p:spPr>
          <a:xfrm>
            <a:off x="5325338" y="4922725"/>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34" name="Google Shape;290;p10">
            <a:extLst>
              <a:ext uri="{FF2B5EF4-FFF2-40B4-BE49-F238E27FC236}">
                <a16:creationId xmlns:a16="http://schemas.microsoft.com/office/drawing/2014/main" id="{EFC5A2B6-1F27-CDAA-EFF6-69D8C88BDD1B}"/>
              </a:ext>
            </a:extLst>
          </p:cNvPr>
          <p:cNvSpPr txBox="1"/>
          <p:nvPr/>
        </p:nvSpPr>
        <p:spPr>
          <a:xfrm>
            <a:off x="5569596" y="4876081"/>
            <a:ext cx="283827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6</a:t>
            </a:r>
            <a:endParaRPr dirty="0"/>
          </a:p>
        </p:txBody>
      </p:sp>
      <p:sp>
        <p:nvSpPr>
          <p:cNvPr id="35" name="Google Shape;291;p10">
            <a:extLst>
              <a:ext uri="{FF2B5EF4-FFF2-40B4-BE49-F238E27FC236}">
                <a16:creationId xmlns:a16="http://schemas.microsoft.com/office/drawing/2014/main" id="{699F3429-8625-6DC2-A576-CC4236F985E1}"/>
              </a:ext>
            </a:extLst>
          </p:cNvPr>
          <p:cNvSpPr/>
          <p:nvPr/>
        </p:nvSpPr>
        <p:spPr>
          <a:xfrm>
            <a:off x="5558797" y="5003133"/>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sp>
        <p:nvSpPr>
          <p:cNvPr id="36" name="Google Shape;287;p10">
            <a:extLst>
              <a:ext uri="{FF2B5EF4-FFF2-40B4-BE49-F238E27FC236}">
                <a16:creationId xmlns:a16="http://schemas.microsoft.com/office/drawing/2014/main" id="{A12FC0E1-F3D9-F507-7ED6-EBFE51F50D5A}"/>
              </a:ext>
            </a:extLst>
          </p:cNvPr>
          <p:cNvSpPr txBox="1"/>
          <p:nvPr/>
        </p:nvSpPr>
        <p:spPr>
          <a:xfrm>
            <a:off x="5503742" y="4094719"/>
            <a:ext cx="283827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5</a:t>
            </a:r>
            <a:endParaRPr dirty="0"/>
          </a:p>
        </p:txBody>
      </p:sp>
      <p:sp>
        <p:nvSpPr>
          <p:cNvPr id="37" name="Google Shape;288;p10">
            <a:extLst>
              <a:ext uri="{FF2B5EF4-FFF2-40B4-BE49-F238E27FC236}">
                <a16:creationId xmlns:a16="http://schemas.microsoft.com/office/drawing/2014/main" id="{C623E31C-851C-A1C8-EF2A-250DADA946F4}"/>
              </a:ext>
            </a:extLst>
          </p:cNvPr>
          <p:cNvSpPr/>
          <p:nvPr/>
        </p:nvSpPr>
        <p:spPr>
          <a:xfrm>
            <a:off x="5520704" y="4263464"/>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pic>
        <p:nvPicPr>
          <p:cNvPr id="2" name="Picture 1" descr="A group of golf balls on grass&#10;&#10;Description automatically generated">
            <a:extLst>
              <a:ext uri="{FF2B5EF4-FFF2-40B4-BE49-F238E27FC236}">
                <a16:creationId xmlns:a16="http://schemas.microsoft.com/office/drawing/2014/main" id="{CD127FDC-568D-6621-51C7-639160BD747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594895"/>
            <a:ext cx="6460443" cy="4777529"/>
          </a:xfrm>
          <a:prstGeom prst="rect">
            <a:avLst/>
          </a:prstGeom>
        </p:spPr>
      </p:pic>
      <p:pic>
        <p:nvPicPr>
          <p:cNvPr id="3" name="Picture 2" descr="A black steering wheel with a black label on it&#10;&#10;Description automatically generated">
            <a:extLst>
              <a:ext uri="{FF2B5EF4-FFF2-40B4-BE49-F238E27FC236}">
                <a16:creationId xmlns:a16="http://schemas.microsoft.com/office/drawing/2014/main" id="{E36F8D4B-01F3-6340-72E6-F070F92E65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20704" y="2546538"/>
            <a:ext cx="6384370" cy="4120111"/>
          </a:xfrm>
          <a:prstGeom prst="rect">
            <a:avLst/>
          </a:prstGeom>
        </p:spPr>
      </p:pic>
    </p:spTree>
    <p:extLst>
      <p:ext uri="{BB962C8B-B14F-4D97-AF65-F5344CB8AC3E}">
        <p14:creationId xmlns:p14="http://schemas.microsoft.com/office/powerpoint/2010/main" val="36867643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AEFD6-50EF-632D-B6DF-FB5C8A0B88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41504" y="5796269"/>
            <a:ext cx="1611011" cy="883665"/>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306B49A-D5D1-6069-541B-F283CF293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710" y="6171297"/>
            <a:ext cx="2783633" cy="504534"/>
          </a:xfrm>
          <a:prstGeom prst="rect">
            <a:avLst/>
          </a:prstGeom>
        </p:spPr>
      </p:pic>
      <p:pic>
        <p:nvPicPr>
          <p:cNvPr id="4" name="Picture 3" descr="A person and person sitting on a blanket looking out a window at a desert landscape&#10;&#10;Description automatically generated">
            <a:extLst>
              <a:ext uri="{FF2B5EF4-FFF2-40B4-BE49-F238E27FC236}">
                <a16:creationId xmlns:a16="http://schemas.microsoft.com/office/drawing/2014/main" id="{FC66AB62-D142-70B5-8FD7-B26979AE49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888" y="182169"/>
            <a:ext cx="9955035" cy="5837208"/>
          </a:xfrm>
          <a:prstGeom prst="rect">
            <a:avLst/>
          </a:prstGeom>
        </p:spPr>
      </p:pic>
    </p:spTree>
    <p:extLst>
      <p:ext uri="{BB962C8B-B14F-4D97-AF65-F5344CB8AC3E}">
        <p14:creationId xmlns:p14="http://schemas.microsoft.com/office/powerpoint/2010/main" val="3678449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AEFD6-50EF-632D-B6DF-FB5C8A0B88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41504" y="5796269"/>
            <a:ext cx="1611011" cy="883665"/>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306B49A-D5D1-6069-541B-F283CF293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710" y="6171297"/>
            <a:ext cx="2783633" cy="504534"/>
          </a:xfrm>
          <a:prstGeom prst="rect">
            <a:avLst/>
          </a:prstGeom>
        </p:spPr>
      </p:pic>
      <p:pic>
        <p:nvPicPr>
          <p:cNvPr id="5" name="Picture 4" descr="A patio with chairs and a table&#10;&#10;Description automatically generated">
            <a:extLst>
              <a:ext uri="{FF2B5EF4-FFF2-40B4-BE49-F238E27FC236}">
                <a16:creationId xmlns:a16="http://schemas.microsoft.com/office/drawing/2014/main" id="{8B65C199-043D-FFD5-A7BF-1E1793B7F5D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878" y="610588"/>
            <a:ext cx="12192000" cy="5185681"/>
          </a:xfrm>
          <a:prstGeom prst="rect">
            <a:avLst/>
          </a:prstGeom>
        </p:spPr>
      </p:pic>
    </p:spTree>
    <p:extLst>
      <p:ext uri="{BB962C8B-B14F-4D97-AF65-F5344CB8AC3E}">
        <p14:creationId xmlns:p14="http://schemas.microsoft.com/office/powerpoint/2010/main" val="140917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AEFD6-50EF-632D-B6DF-FB5C8A0B88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41504" y="5796269"/>
            <a:ext cx="1611011" cy="883665"/>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306B49A-D5D1-6069-541B-F283CF293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710" y="6171297"/>
            <a:ext cx="2783633" cy="504534"/>
          </a:xfrm>
          <a:prstGeom prst="rect">
            <a:avLst/>
          </a:prstGeom>
        </p:spPr>
      </p:pic>
      <p:pic>
        <p:nvPicPr>
          <p:cNvPr id="4" name="Picture 3" descr="A frame with a picture of a pool and a picture of a picture&#10;&#10;Description automatically generated">
            <a:extLst>
              <a:ext uri="{FF2B5EF4-FFF2-40B4-BE49-F238E27FC236}">
                <a16:creationId xmlns:a16="http://schemas.microsoft.com/office/drawing/2014/main" id="{8B913928-6B38-4E89-E461-7FC1C25F2F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4365" y="584659"/>
            <a:ext cx="12192000" cy="5093328"/>
          </a:xfrm>
          <a:prstGeom prst="rect">
            <a:avLst/>
          </a:prstGeom>
        </p:spPr>
      </p:pic>
    </p:spTree>
    <p:extLst>
      <p:ext uri="{BB962C8B-B14F-4D97-AF65-F5344CB8AC3E}">
        <p14:creationId xmlns:p14="http://schemas.microsoft.com/office/powerpoint/2010/main" val="22018578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C4E13-2960-BB45-B65B-E5BD8870BDE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 name="Google Shape;152;p3">
            <a:extLst>
              <a:ext uri="{FF2B5EF4-FFF2-40B4-BE49-F238E27FC236}">
                <a16:creationId xmlns:a16="http://schemas.microsoft.com/office/drawing/2014/main" id="{D4C10631-A44D-8CC5-6C0B-80DEF84329F7}"/>
              </a:ext>
            </a:extLst>
          </p:cNvPr>
          <p:cNvSpPr txBox="1"/>
          <p:nvPr/>
        </p:nvSpPr>
        <p:spPr>
          <a:xfrm>
            <a:off x="520356" y="303328"/>
            <a:ext cx="9256508" cy="707846"/>
          </a:xfrm>
          <a:prstGeom prst="rect">
            <a:avLst/>
          </a:prstGeom>
          <a:noFill/>
          <a:ln>
            <a:noFill/>
          </a:ln>
        </p:spPr>
        <p:txBody>
          <a:bodyPr spcFirstLastPara="1" wrap="square" lIns="91425" tIns="45700" rIns="91425" bIns="45700" anchor="t" anchorCtr="0">
            <a:spAutoFit/>
          </a:bodyPr>
          <a:lstStyle/>
          <a:p>
            <a:r>
              <a:rPr lang="en-US" sz="4000" b="1" dirty="0">
                <a:solidFill>
                  <a:srgbClr val="F2734C"/>
                </a:solidFill>
                <a:latin typeface="Oswald" panose="00000500000000000000" pitchFamily="2" charset="0"/>
                <a:ea typeface="Arimo"/>
                <a:cs typeface="Arimo"/>
                <a:sym typeface="Arimo"/>
              </a:rPr>
              <a:t>What’s Next?</a:t>
            </a:r>
            <a:endParaRPr lang="en-US" dirty="0">
              <a:solidFill>
                <a:srgbClr val="F2734C"/>
              </a:solidFill>
              <a:latin typeface="Oswald" panose="00000500000000000000" pitchFamily="2" charset="0"/>
            </a:endParaRPr>
          </a:p>
        </p:txBody>
      </p:sp>
      <p:sp>
        <p:nvSpPr>
          <p:cNvPr id="5" name="Google Shape;269;p9">
            <a:extLst>
              <a:ext uri="{FF2B5EF4-FFF2-40B4-BE49-F238E27FC236}">
                <a16:creationId xmlns:a16="http://schemas.microsoft.com/office/drawing/2014/main" id="{F4211485-24E3-FEC7-12C6-4FC222E63301}"/>
              </a:ext>
            </a:extLst>
          </p:cNvPr>
          <p:cNvSpPr/>
          <p:nvPr/>
        </p:nvSpPr>
        <p:spPr>
          <a:xfrm>
            <a:off x="611488" y="1327305"/>
            <a:ext cx="4774840" cy="553957"/>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pPr>
            <a:r>
              <a:rPr lang="en-US" sz="2000" dirty="0">
                <a:solidFill>
                  <a:srgbClr val="457B9D"/>
                </a:solidFill>
                <a:latin typeface="Open Sans"/>
                <a:ea typeface="Open Sans"/>
                <a:cs typeface="Open Sans"/>
                <a:sym typeface="Open Sans"/>
              </a:rPr>
              <a:t>Get </a:t>
            </a:r>
            <a:r>
              <a:rPr lang="en-US" sz="2000" b="1" dirty="0">
                <a:solidFill>
                  <a:srgbClr val="457B9D"/>
                </a:solidFill>
                <a:latin typeface="Open Sans"/>
                <a:ea typeface="Open Sans"/>
                <a:cs typeface="Open Sans"/>
                <a:sym typeface="Open Sans"/>
              </a:rPr>
              <a:t>ORGANIZED</a:t>
            </a:r>
            <a:r>
              <a:rPr lang="en-US" sz="2000" dirty="0">
                <a:solidFill>
                  <a:srgbClr val="457B9D"/>
                </a:solidFill>
                <a:latin typeface="Open Sans"/>
                <a:ea typeface="Open Sans"/>
                <a:cs typeface="Open Sans"/>
                <a:sym typeface="Open Sans"/>
              </a:rPr>
              <a:t> and </a:t>
            </a:r>
            <a:r>
              <a:rPr lang="en-US" sz="2000" b="1" dirty="0">
                <a:solidFill>
                  <a:srgbClr val="457B9D"/>
                </a:solidFill>
                <a:latin typeface="Open Sans"/>
                <a:ea typeface="Open Sans"/>
                <a:cs typeface="Open Sans"/>
                <a:sym typeface="Open Sans"/>
              </a:rPr>
              <a:t>PRIORITIZE</a:t>
            </a:r>
          </a:p>
        </p:txBody>
      </p:sp>
      <p:sp>
        <p:nvSpPr>
          <p:cNvPr id="10" name="TextBox 9">
            <a:extLst>
              <a:ext uri="{FF2B5EF4-FFF2-40B4-BE49-F238E27FC236}">
                <a16:creationId xmlns:a16="http://schemas.microsoft.com/office/drawing/2014/main" id="{06008126-41E7-D656-28A3-FCD34730683B}"/>
              </a:ext>
            </a:extLst>
          </p:cNvPr>
          <p:cNvSpPr txBox="1"/>
          <p:nvPr/>
        </p:nvSpPr>
        <p:spPr>
          <a:xfrm>
            <a:off x="1087911" y="1909163"/>
            <a:ext cx="4820560" cy="2246769"/>
          </a:xfrm>
          <a:prstGeom prst="rect">
            <a:avLst/>
          </a:prstGeom>
          <a:noFill/>
        </p:spPr>
        <p:txBody>
          <a:bodyPr wrap="square" lIns="91440" tIns="45720" rIns="91440" bIns="45720" rtlCol="0" anchor="t">
            <a:spAutoFit/>
          </a:bodyPr>
          <a:lstStyle/>
          <a:p>
            <a:pPr marL="285750" lvl="1" indent="-285750">
              <a:lnSpc>
                <a:spcPct val="150000"/>
              </a:lnSpc>
              <a:buFont typeface="Arial" panose="020B0604020202020204" pitchFamily="34" charset="0"/>
              <a:buChar char="•"/>
            </a:pPr>
            <a:r>
              <a:rPr lang="en-US" sz="1600" dirty="0">
                <a:solidFill>
                  <a:srgbClr val="457B9D"/>
                </a:solidFill>
                <a:latin typeface="Open Sans"/>
                <a:ea typeface="Open Sans"/>
                <a:cs typeface="Open Sans"/>
                <a:sym typeface="Open Sans"/>
              </a:rPr>
              <a:t>Look at your website</a:t>
            </a:r>
          </a:p>
          <a:p>
            <a:pPr marL="285750" lvl="1" indent="-285750">
              <a:lnSpc>
                <a:spcPct val="150000"/>
              </a:lnSpc>
              <a:buFont typeface="Arial" panose="020B0604020202020204" pitchFamily="34" charset="0"/>
              <a:buChar char="•"/>
            </a:pPr>
            <a:r>
              <a:rPr lang="en-US" sz="1600" dirty="0">
                <a:solidFill>
                  <a:srgbClr val="457B9D"/>
                </a:solidFill>
                <a:latin typeface="Open Sans"/>
                <a:ea typeface="Open Sans"/>
                <a:cs typeface="Open Sans"/>
                <a:sym typeface="Open Sans"/>
              </a:rPr>
              <a:t>Collaborate on your vibe </a:t>
            </a:r>
            <a:br>
              <a:rPr lang="en-US" sz="1600" dirty="0">
                <a:solidFill>
                  <a:srgbClr val="457B9D"/>
                </a:solidFill>
                <a:latin typeface="Open Sans"/>
                <a:ea typeface="Open Sans"/>
                <a:cs typeface="Open Sans"/>
                <a:sym typeface="Open Sans"/>
              </a:rPr>
            </a:br>
            <a:r>
              <a:rPr lang="en-US" sz="1600" dirty="0">
                <a:solidFill>
                  <a:srgbClr val="457B9D"/>
                </a:solidFill>
                <a:latin typeface="Open Sans"/>
                <a:ea typeface="Open Sans"/>
                <a:cs typeface="Open Sans"/>
                <a:sym typeface="Open Sans"/>
              </a:rPr>
              <a:t>and DNA </a:t>
            </a:r>
          </a:p>
          <a:p>
            <a:pPr marL="285750" lvl="1" indent="-285750">
              <a:lnSpc>
                <a:spcPct val="150000"/>
              </a:lnSpc>
              <a:buFont typeface="Arial" panose="020B0604020202020204" pitchFamily="34" charset="0"/>
              <a:buChar char="•"/>
            </a:pPr>
            <a:r>
              <a:rPr lang="en-US" sz="1600" dirty="0">
                <a:solidFill>
                  <a:srgbClr val="457B9D"/>
                </a:solidFill>
                <a:latin typeface="Open Sans"/>
                <a:ea typeface="Open Sans"/>
                <a:cs typeface="Open Sans"/>
                <a:sym typeface="Open Sans"/>
              </a:rPr>
              <a:t>Find a Marketing expert</a:t>
            </a:r>
            <a:endParaRPr lang="en-US" sz="1600" dirty="0">
              <a:solidFill>
                <a:srgbClr val="457B9D"/>
              </a:solidFill>
              <a:latin typeface="Open Sans"/>
              <a:ea typeface="Open Sans"/>
              <a:cs typeface="Open Sans"/>
            </a:endParaRPr>
          </a:p>
          <a:p>
            <a:pPr marL="285750" lvl="1" indent="-285750">
              <a:lnSpc>
                <a:spcPct val="150000"/>
              </a:lnSpc>
              <a:buFont typeface="Arial" panose="020B0604020202020204" pitchFamily="34" charset="0"/>
              <a:buChar char="•"/>
            </a:pPr>
            <a:r>
              <a:rPr lang="en-US" sz="1600" dirty="0">
                <a:solidFill>
                  <a:srgbClr val="457B9D"/>
                </a:solidFill>
                <a:latin typeface="Open Sans"/>
                <a:ea typeface="Open Sans"/>
                <a:cs typeface="Open Sans"/>
                <a:sym typeface="Open Sans"/>
              </a:rPr>
              <a:t>Create a Marketing plan</a:t>
            </a:r>
            <a:endParaRPr lang="en-US" sz="1600" dirty="0">
              <a:solidFill>
                <a:srgbClr val="457B9D"/>
              </a:solidFill>
              <a:latin typeface="Open Sans"/>
              <a:ea typeface="Open Sans"/>
              <a:cs typeface="Open Sans"/>
            </a:endParaRPr>
          </a:p>
          <a:p>
            <a:endParaRPr lang="en-US" sz="2000" dirty="0"/>
          </a:p>
        </p:txBody>
      </p:sp>
      <p:sp>
        <p:nvSpPr>
          <p:cNvPr id="14" name="Google Shape;289;p10">
            <a:extLst>
              <a:ext uri="{FF2B5EF4-FFF2-40B4-BE49-F238E27FC236}">
                <a16:creationId xmlns:a16="http://schemas.microsoft.com/office/drawing/2014/main" id="{784E0202-3A09-344C-D238-163262349842}"/>
              </a:ext>
            </a:extLst>
          </p:cNvPr>
          <p:cNvSpPr/>
          <p:nvPr/>
        </p:nvSpPr>
        <p:spPr>
          <a:xfrm>
            <a:off x="2715471" y="4200206"/>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7" name="Google Shape;292;p10">
            <a:extLst>
              <a:ext uri="{FF2B5EF4-FFF2-40B4-BE49-F238E27FC236}">
                <a16:creationId xmlns:a16="http://schemas.microsoft.com/office/drawing/2014/main" id="{33B0EE8E-B340-FA6A-C315-B902698466B6}"/>
              </a:ext>
            </a:extLst>
          </p:cNvPr>
          <p:cNvSpPr/>
          <p:nvPr/>
        </p:nvSpPr>
        <p:spPr>
          <a:xfrm>
            <a:off x="2715471" y="4922737"/>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8" name="Google Shape;289;p10">
            <a:extLst>
              <a:ext uri="{FF2B5EF4-FFF2-40B4-BE49-F238E27FC236}">
                <a16:creationId xmlns:a16="http://schemas.microsoft.com/office/drawing/2014/main" id="{C09F0476-D202-7DCF-FDA6-A656957E4E88}"/>
              </a:ext>
            </a:extLst>
          </p:cNvPr>
          <p:cNvSpPr/>
          <p:nvPr/>
        </p:nvSpPr>
        <p:spPr>
          <a:xfrm>
            <a:off x="5325338" y="4200194"/>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9" name="Google Shape;292;p10">
            <a:extLst>
              <a:ext uri="{FF2B5EF4-FFF2-40B4-BE49-F238E27FC236}">
                <a16:creationId xmlns:a16="http://schemas.microsoft.com/office/drawing/2014/main" id="{E83744F5-0A2C-E3D5-09D1-8351489EA68C}"/>
              </a:ext>
            </a:extLst>
          </p:cNvPr>
          <p:cNvSpPr/>
          <p:nvPr/>
        </p:nvSpPr>
        <p:spPr>
          <a:xfrm>
            <a:off x="5325338" y="4922725"/>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34" name="Google Shape;290;p10">
            <a:extLst>
              <a:ext uri="{FF2B5EF4-FFF2-40B4-BE49-F238E27FC236}">
                <a16:creationId xmlns:a16="http://schemas.microsoft.com/office/drawing/2014/main" id="{EFC5A2B6-1F27-CDAA-EFF6-69D8C88BDD1B}"/>
              </a:ext>
            </a:extLst>
          </p:cNvPr>
          <p:cNvSpPr txBox="1"/>
          <p:nvPr/>
        </p:nvSpPr>
        <p:spPr>
          <a:xfrm>
            <a:off x="5569596" y="4876081"/>
            <a:ext cx="283827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6</a:t>
            </a:r>
            <a:endParaRPr dirty="0"/>
          </a:p>
        </p:txBody>
      </p:sp>
      <p:sp>
        <p:nvSpPr>
          <p:cNvPr id="35" name="Google Shape;291;p10">
            <a:extLst>
              <a:ext uri="{FF2B5EF4-FFF2-40B4-BE49-F238E27FC236}">
                <a16:creationId xmlns:a16="http://schemas.microsoft.com/office/drawing/2014/main" id="{699F3429-8625-6DC2-A576-CC4236F985E1}"/>
              </a:ext>
            </a:extLst>
          </p:cNvPr>
          <p:cNvSpPr/>
          <p:nvPr/>
        </p:nvSpPr>
        <p:spPr>
          <a:xfrm>
            <a:off x="5558797" y="5003133"/>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sp>
        <p:nvSpPr>
          <p:cNvPr id="36" name="Google Shape;287;p10">
            <a:extLst>
              <a:ext uri="{FF2B5EF4-FFF2-40B4-BE49-F238E27FC236}">
                <a16:creationId xmlns:a16="http://schemas.microsoft.com/office/drawing/2014/main" id="{A12FC0E1-F3D9-F507-7ED6-EBFE51F50D5A}"/>
              </a:ext>
            </a:extLst>
          </p:cNvPr>
          <p:cNvSpPr txBox="1"/>
          <p:nvPr/>
        </p:nvSpPr>
        <p:spPr>
          <a:xfrm>
            <a:off x="5503742" y="4094719"/>
            <a:ext cx="283827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5</a:t>
            </a:r>
            <a:endParaRPr dirty="0"/>
          </a:p>
        </p:txBody>
      </p:sp>
      <p:sp>
        <p:nvSpPr>
          <p:cNvPr id="37" name="Google Shape;288;p10">
            <a:extLst>
              <a:ext uri="{FF2B5EF4-FFF2-40B4-BE49-F238E27FC236}">
                <a16:creationId xmlns:a16="http://schemas.microsoft.com/office/drawing/2014/main" id="{C623E31C-851C-A1C8-EF2A-250DADA946F4}"/>
              </a:ext>
            </a:extLst>
          </p:cNvPr>
          <p:cNvSpPr/>
          <p:nvPr/>
        </p:nvSpPr>
        <p:spPr>
          <a:xfrm>
            <a:off x="5520704" y="4263464"/>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pic>
        <p:nvPicPr>
          <p:cNvPr id="4" name="Picture 3" descr="A swimming pool and a building&#10;&#10;Description automatically generated">
            <a:extLst>
              <a:ext uri="{FF2B5EF4-FFF2-40B4-BE49-F238E27FC236}">
                <a16:creationId xmlns:a16="http://schemas.microsoft.com/office/drawing/2014/main" id="{24313F62-E9B2-2CC0-B99E-2313964E07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103512" y="1485576"/>
            <a:ext cx="6477000" cy="4314825"/>
          </a:xfrm>
          <a:prstGeom prst="rect">
            <a:avLst/>
          </a:prstGeom>
          <a:ln w="38100">
            <a:solidFill>
              <a:schemeClr val="accent1"/>
            </a:solidFill>
          </a:ln>
        </p:spPr>
      </p:pic>
    </p:spTree>
    <p:extLst>
      <p:ext uri="{BB962C8B-B14F-4D97-AF65-F5344CB8AC3E}">
        <p14:creationId xmlns:p14="http://schemas.microsoft.com/office/powerpoint/2010/main" val="1362273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1004D19-A1AE-020E-19ED-E44005200F02}"/>
              </a:ext>
            </a:extLst>
          </p:cNvPr>
          <p:cNvSpPr>
            <a:spLocks noGrp="1"/>
          </p:cNvSpPr>
          <p:nvPr>
            <p:ph type="ctrTitle"/>
          </p:nvPr>
        </p:nvSpPr>
        <p:spPr>
          <a:xfrm>
            <a:off x="267407" y="640080"/>
            <a:ext cx="4595106" cy="3573516"/>
          </a:xfrm>
        </p:spPr>
        <p:txBody>
          <a:bodyPr>
            <a:normAutofit/>
          </a:bodyPr>
          <a:lstStyle/>
          <a:p>
            <a:br>
              <a:rPr lang="en-US" sz="1700" dirty="0"/>
            </a:br>
            <a:br>
              <a:rPr lang="en-US" sz="1700" dirty="0"/>
            </a:br>
            <a:br>
              <a:rPr lang="en-US" sz="1700" dirty="0">
                <a:latin typeface="Open Sans" panose="020B0606030504020204" pitchFamily="34" charset="0"/>
                <a:ea typeface="Open Sans" panose="020B0606030504020204" pitchFamily="34" charset="0"/>
                <a:cs typeface="Open Sans" panose="020B0606030504020204" pitchFamily="34" charset="0"/>
              </a:rPr>
            </a:br>
            <a:r>
              <a:rPr lang="en-US" sz="4400" dirty="0">
                <a:latin typeface="Open Sans"/>
                <a:ea typeface="Open Sans"/>
                <a:cs typeface="Open Sans"/>
              </a:rPr>
              <a:t>Questions?</a:t>
            </a:r>
            <a:br>
              <a:rPr lang="en-US" sz="1700" dirty="0">
                <a:latin typeface="Open Sans" panose="020B0606030504020204" pitchFamily="34" charset="0"/>
                <a:ea typeface="Open Sans" panose="020B0606030504020204" pitchFamily="34" charset="0"/>
                <a:cs typeface="Open Sans" panose="020B0606030504020204" pitchFamily="34" charset="0"/>
              </a:rPr>
            </a:br>
            <a:br>
              <a:rPr lang="en-US" sz="1700" dirty="0">
                <a:latin typeface="Open Sans" panose="020B0606030504020204" pitchFamily="34" charset="0"/>
                <a:ea typeface="Open Sans" panose="020B0606030504020204" pitchFamily="34" charset="0"/>
                <a:cs typeface="Open Sans" panose="020B0606030504020204" pitchFamily="34" charset="0"/>
              </a:rPr>
            </a:br>
            <a:r>
              <a:rPr lang="en-US" sz="1700" dirty="0">
                <a:latin typeface="Open Sans"/>
                <a:ea typeface="Open Sans"/>
                <a:cs typeface="Open Sans"/>
              </a:rPr>
              <a:t>Connect with me:</a:t>
            </a:r>
            <a:br>
              <a:rPr lang="en-US" sz="1700" dirty="0">
                <a:latin typeface="Open Sans" panose="020B0606030504020204" pitchFamily="34" charset="0"/>
                <a:ea typeface="Open Sans" panose="020B0606030504020204" pitchFamily="34" charset="0"/>
                <a:cs typeface="Open Sans" panose="020B0606030504020204" pitchFamily="34" charset="0"/>
              </a:rPr>
            </a:br>
            <a:r>
              <a:rPr lang="en-US" sz="1700" dirty="0" err="1">
                <a:latin typeface="Open Sans"/>
                <a:ea typeface="Open Sans"/>
                <a:cs typeface="Open Sans"/>
                <a:hlinkClick r:id="rId3"/>
              </a:rPr>
              <a:t>mharrison@crrhospitality.com</a:t>
            </a:r>
            <a:r>
              <a:rPr lang="en-US" sz="1700" dirty="0">
                <a:latin typeface="Open Sans"/>
                <a:ea typeface="Open Sans"/>
                <a:cs typeface="Open Sans"/>
              </a:rPr>
              <a:t> </a:t>
            </a:r>
            <a:br>
              <a:rPr lang="en-US" sz="1700" dirty="0">
                <a:latin typeface="Open Sans" panose="020B0606030504020204" pitchFamily="34" charset="0"/>
                <a:ea typeface="Open Sans" panose="020B0606030504020204" pitchFamily="34" charset="0"/>
                <a:cs typeface="Open Sans" panose="020B0606030504020204" pitchFamily="34" charset="0"/>
              </a:rPr>
            </a:br>
            <a:br>
              <a:rPr lang="en-US" sz="1700" dirty="0">
                <a:latin typeface="Open Sans" panose="020B0606030504020204" pitchFamily="34" charset="0"/>
                <a:ea typeface="Open Sans" panose="020B0606030504020204" pitchFamily="34" charset="0"/>
                <a:cs typeface="Open Sans" panose="020B0606030504020204" pitchFamily="34" charset="0"/>
              </a:rPr>
            </a:br>
            <a:r>
              <a:rPr lang="en-US" sz="1700" dirty="0">
                <a:latin typeface="Open Sans"/>
                <a:ea typeface="Open Sans"/>
                <a:cs typeface="Open Sans"/>
                <a:hlinkClick r:id="rId4"/>
              </a:rPr>
              <a:t>Linked In</a:t>
            </a:r>
            <a:br>
              <a:rPr lang="en-US" sz="1700" dirty="0">
                <a:latin typeface="Open Sans" panose="020B0606030504020204" pitchFamily="34" charset="0"/>
                <a:ea typeface="Open Sans" panose="020B0606030504020204" pitchFamily="34" charset="0"/>
                <a:cs typeface="Open Sans" panose="020B0606030504020204" pitchFamily="34" charset="0"/>
              </a:rPr>
            </a:br>
            <a:br>
              <a:rPr lang="en-US" sz="1700" dirty="0">
                <a:latin typeface="Open Sans" panose="020B0606030504020204" pitchFamily="34" charset="0"/>
                <a:ea typeface="Open Sans" panose="020B0606030504020204" pitchFamily="34" charset="0"/>
                <a:cs typeface="Open Sans" panose="020B0606030504020204" pitchFamily="34" charset="0"/>
              </a:rPr>
            </a:br>
            <a:r>
              <a:rPr lang="en-US" sz="1700" err="1">
                <a:latin typeface="Open Sans"/>
                <a:ea typeface="Open Sans"/>
                <a:cs typeface="Open Sans"/>
              </a:rPr>
              <a:t>www.CRRHospitality.com</a:t>
            </a:r>
            <a:br>
              <a:rPr lang="en-US" sz="1700" dirty="0">
                <a:latin typeface="Open Sans" panose="020B0606030504020204" pitchFamily="34" charset="0"/>
                <a:ea typeface="Open Sans" panose="020B0606030504020204" pitchFamily="34" charset="0"/>
                <a:cs typeface="Open Sans" panose="020B0606030504020204" pitchFamily="34" charset="0"/>
              </a:rPr>
            </a:br>
            <a:br>
              <a:rPr lang="en-US" sz="1700" dirty="0"/>
            </a:br>
            <a:endParaRPr lang="en-US" sz="1700" dirty="0"/>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ollage of photos of various places&#10;&#10;Description automatically generated">
            <a:extLst>
              <a:ext uri="{FF2B5EF4-FFF2-40B4-BE49-F238E27FC236}">
                <a16:creationId xmlns:a16="http://schemas.microsoft.com/office/drawing/2014/main" id="{1A1A5C8B-0E45-035C-6CBE-E82F3054288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84685" y="640080"/>
            <a:ext cx="6938012" cy="55504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A qr code with black squares&#10;&#10;Description automatically generated">
            <a:extLst>
              <a:ext uri="{FF2B5EF4-FFF2-40B4-BE49-F238E27FC236}">
                <a16:creationId xmlns:a16="http://schemas.microsoft.com/office/drawing/2014/main" id="{65827D30-1C64-153A-E0DA-F2081696C1C8}"/>
              </a:ext>
            </a:extLst>
          </p:cNvPr>
          <p:cNvPicPr>
            <a:picLocks noChangeAspect="1"/>
          </p:cNvPicPr>
          <p:nvPr/>
        </p:nvPicPr>
        <p:blipFill>
          <a:blip r:embed="rId6"/>
          <a:stretch>
            <a:fillRect/>
          </a:stretch>
        </p:blipFill>
        <p:spPr>
          <a:xfrm>
            <a:off x="1649413" y="4760913"/>
            <a:ext cx="1828800" cy="1828800"/>
          </a:xfrm>
          <a:prstGeom prst="rect">
            <a:avLst/>
          </a:prstGeom>
        </p:spPr>
      </p:pic>
    </p:spTree>
    <p:extLst>
      <p:ext uri="{BB962C8B-B14F-4D97-AF65-F5344CB8AC3E}">
        <p14:creationId xmlns:p14="http://schemas.microsoft.com/office/powerpoint/2010/main" val="255404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1DC6ABD-215C-4EA8-A483-CEF5B99AB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61004D19-A1AE-020E-19ED-E44005200F02}"/>
              </a:ext>
            </a:extLst>
          </p:cNvPr>
          <p:cNvSpPr>
            <a:spLocks noGrp="1"/>
          </p:cNvSpPr>
          <p:nvPr>
            <p:ph type="ctrTitle"/>
          </p:nvPr>
        </p:nvSpPr>
        <p:spPr>
          <a:xfrm>
            <a:off x="208380" y="3624592"/>
            <a:ext cx="4525321" cy="2423178"/>
          </a:xfrm>
        </p:spPr>
        <p:txBody>
          <a:bodyPr>
            <a:normAutofit fontScale="90000"/>
          </a:bodyPr>
          <a:lstStyle/>
          <a:p>
            <a:br>
              <a:rPr lang="en-US" sz="2900" dirty="0"/>
            </a:br>
            <a:r>
              <a:rPr lang="en-US" sz="8900" dirty="0">
                <a:latin typeface="Open Sans" panose="020B0606030504020204" pitchFamily="34" charset="0"/>
                <a:ea typeface="Open Sans" panose="020B0606030504020204" pitchFamily="34" charset="0"/>
                <a:cs typeface="Open Sans" panose="020B0606030504020204" pitchFamily="34" charset="0"/>
              </a:rPr>
              <a:t>Thank </a:t>
            </a:r>
            <a:br>
              <a:rPr lang="en-US" sz="8900" dirty="0">
                <a:latin typeface="Open Sans" panose="020B0606030504020204" pitchFamily="34" charset="0"/>
                <a:ea typeface="Open Sans" panose="020B0606030504020204" pitchFamily="34" charset="0"/>
                <a:cs typeface="Open Sans" panose="020B0606030504020204" pitchFamily="34" charset="0"/>
              </a:rPr>
            </a:br>
            <a:r>
              <a:rPr lang="en-US" sz="8900" dirty="0">
                <a:latin typeface="Open Sans" panose="020B0606030504020204" pitchFamily="34" charset="0"/>
                <a:ea typeface="Open Sans" panose="020B0606030504020204" pitchFamily="34" charset="0"/>
                <a:cs typeface="Open Sans" panose="020B0606030504020204" pitchFamily="34" charset="0"/>
              </a:rPr>
              <a:t>you!</a:t>
            </a:r>
            <a:br>
              <a:rPr lang="en-US" sz="4400" dirty="0"/>
            </a:br>
            <a:endParaRPr lang="en-US" sz="2900" dirty="0"/>
          </a:p>
        </p:txBody>
      </p:sp>
      <p:grpSp>
        <p:nvGrpSpPr>
          <p:cNvPr id="15" name="Group 1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16" name="Straight Connector 1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A9B0323-4BBF-02A3-560A-33964278ED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640572" y="569297"/>
            <a:ext cx="5608830" cy="5608830"/>
          </a:xfrm>
          <a:prstGeom prst="rect">
            <a:avLst/>
          </a:prstGeom>
        </p:spPr>
      </p:pic>
      <p:pic>
        <p:nvPicPr>
          <p:cNvPr id="3" name="Picture 2" descr="A logo with trees and text&#10;&#10;Description automatically generated">
            <a:extLst>
              <a:ext uri="{FF2B5EF4-FFF2-40B4-BE49-F238E27FC236}">
                <a16:creationId xmlns:a16="http://schemas.microsoft.com/office/drawing/2014/main" id="{A114B6F8-72D9-CA9D-F481-06C36C29FC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8380" y="1313165"/>
            <a:ext cx="3657607" cy="1920244"/>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1A26227-4895-3476-A7DA-6497E75E3B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8556" y="262021"/>
            <a:ext cx="4994066" cy="905174"/>
          </a:xfrm>
          <a:prstGeom prst="rect">
            <a:avLst/>
          </a:prstGeom>
        </p:spPr>
      </p:pic>
    </p:spTree>
    <p:extLst>
      <p:ext uri="{BB962C8B-B14F-4D97-AF65-F5344CB8AC3E}">
        <p14:creationId xmlns:p14="http://schemas.microsoft.com/office/powerpoint/2010/main" val="292528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57B9D"/>
        </a:solidFill>
        <a:effectLst/>
      </p:bgPr>
    </p:bg>
    <p:spTree>
      <p:nvGrpSpPr>
        <p:cNvPr id="1" name=""/>
        <p:cNvGrpSpPr/>
        <p:nvPr/>
      </p:nvGrpSpPr>
      <p:grpSpPr>
        <a:xfrm>
          <a:off x="0" y="0"/>
          <a:ext cx="0" cy="0"/>
          <a:chOff x="0" y="0"/>
          <a:chExt cx="0" cy="0"/>
        </a:xfrm>
      </p:grpSpPr>
      <p:pic>
        <p:nvPicPr>
          <p:cNvPr id="4" name="Picture 3" descr="A logo with orange and black text&#10;&#10;Description automatically generated">
            <a:extLst>
              <a:ext uri="{FF2B5EF4-FFF2-40B4-BE49-F238E27FC236}">
                <a16:creationId xmlns:a16="http://schemas.microsoft.com/office/drawing/2014/main" id="{220B4411-B9DF-F26F-F614-AD32A5E45D67}"/>
              </a:ext>
            </a:extLst>
          </p:cNvPr>
          <p:cNvPicPr>
            <a:picLocks noChangeAspect="1"/>
          </p:cNvPicPr>
          <p:nvPr/>
        </p:nvPicPr>
        <p:blipFill>
          <a:blip r:embed="rId3">
            <a:alphaModFix amt="35000"/>
            <a:extLst>
              <a:ext uri="{28A0092B-C50C-407E-A947-70E740481C1C}">
                <a14:useLocalDpi xmlns:a14="http://schemas.microsoft.com/office/drawing/2010/main"/>
              </a:ext>
            </a:extLst>
          </a:blip>
          <a:stretch>
            <a:fillRect/>
          </a:stretch>
        </p:blipFill>
        <p:spPr>
          <a:xfrm>
            <a:off x="875099" y="197663"/>
            <a:ext cx="5946183" cy="3250580"/>
          </a:xfrm>
          <a:prstGeom prst="rect">
            <a:avLst/>
          </a:prstGeom>
          <a:solidFill>
            <a:schemeClr val="dk1">
              <a:alpha val="0"/>
            </a:schemeClr>
          </a:solidFill>
        </p:spPr>
      </p:pic>
      <p:sp>
        <p:nvSpPr>
          <p:cNvPr id="5" name="Google Shape;130;p2">
            <a:extLst>
              <a:ext uri="{FF2B5EF4-FFF2-40B4-BE49-F238E27FC236}">
                <a16:creationId xmlns:a16="http://schemas.microsoft.com/office/drawing/2014/main" id="{CE1C455C-1AC3-DD07-5982-C2A1EC11E098}"/>
              </a:ext>
            </a:extLst>
          </p:cNvPr>
          <p:cNvSpPr txBox="1"/>
          <p:nvPr/>
        </p:nvSpPr>
        <p:spPr>
          <a:xfrm>
            <a:off x="326466" y="3429000"/>
            <a:ext cx="7369915" cy="2062063"/>
          </a:xfrm>
          <a:prstGeom prst="rect">
            <a:avLst/>
          </a:prstGeom>
          <a:noFill/>
          <a:ln>
            <a:noFill/>
          </a:ln>
        </p:spPr>
        <p:txBody>
          <a:bodyPr spcFirstLastPara="1" wrap="square" lIns="91425" tIns="45700" rIns="91425" bIns="45700" anchor="t" anchorCtr="0">
            <a:spAutoFit/>
          </a:bodyPr>
          <a:lstStyle/>
          <a:p>
            <a:r>
              <a:rPr lang="en-US" sz="3600" b="1"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mo"/>
              </a:rPr>
              <a:t>Mike Harrison</a:t>
            </a:r>
            <a:r>
              <a:rPr lang="en-US"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mo"/>
              </a:rPr>
              <a:t>, </a:t>
            </a:r>
            <a:r>
              <a:rPr lang="en-US" sz="2400" b="1" i="1" dirty="0">
                <a:solidFill>
                  <a:schemeClr val="lt1"/>
                </a:solidFill>
                <a:latin typeface="Open Sans" panose="020B0606030504020204" pitchFamily="34" charset="0"/>
                <a:ea typeface="Open Sans" panose="020B0606030504020204" pitchFamily="34" charset="0"/>
                <a:cs typeface="Open Sans" panose="020B0606030504020204" pitchFamily="34" charset="0"/>
              </a:rPr>
              <a:t>Chief Operating Officer</a:t>
            </a:r>
            <a:br>
              <a:rPr lang="en-US" sz="3200" b="1" dirty="0">
                <a:solidFill>
                  <a:schemeClr val="lt1"/>
                </a:solidFill>
                <a:latin typeface="Open Sans" panose="020B0606030504020204" pitchFamily="34" charset="0"/>
                <a:ea typeface="Open Sans" panose="020B0606030504020204" pitchFamily="34" charset="0"/>
                <a:cs typeface="Open Sans" panose="020B0606030504020204" pitchFamily="34" charset="0"/>
              </a:rPr>
            </a:br>
            <a:r>
              <a:rPr lang="en-US" sz="2800" b="1" dirty="0">
                <a:solidFill>
                  <a:schemeClr val="lt1"/>
                </a:solidFill>
                <a:latin typeface="Open Sans" panose="020B0606030504020204" pitchFamily="34" charset="0"/>
                <a:ea typeface="Open Sans" panose="020B0606030504020204" pitchFamily="34" charset="0"/>
                <a:cs typeface="Open Sans" panose="020B0606030504020204" pitchFamily="34" charset="0"/>
              </a:rPr>
              <a:t>CRR Hospitality</a:t>
            </a:r>
          </a:p>
          <a:p>
            <a:endParaRPr lang="en-US" sz="3200" b="1" dirty="0">
              <a:solidFill>
                <a:schemeClr val="lt1"/>
              </a:solidFill>
              <a:latin typeface="Arimo"/>
              <a:ea typeface="Arimo"/>
              <a:cs typeface="Arimo"/>
            </a:endParaRPr>
          </a:p>
          <a:p>
            <a:endParaRPr lang="en-US" sz="3200" b="1" dirty="0">
              <a:solidFill>
                <a:schemeClr val="lt1"/>
              </a:solidFill>
              <a:latin typeface="Arimo"/>
              <a:ea typeface="Arimo"/>
              <a:cs typeface="Arimo"/>
            </a:endParaRPr>
          </a:p>
        </p:txBody>
      </p:sp>
      <p:pic>
        <p:nvPicPr>
          <p:cNvPr id="6" name="Picture 10">
            <a:extLst>
              <a:ext uri="{FF2B5EF4-FFF2-40B4-BE49-F238E27FC236}">
                <a16:creationId xmlns:a16="http://schemas.microsoft.com/office/drawing/2014/main" id="{940E98DE-3AF5-FD79-D184-AEB6CA1BDD7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96381" y="180749"/>
            <a:ext cx="4337587" cy="6506378"/>
          </a:xfrm>
          <a:prstGeom prst="rect">
            <a:avLst/>
          </a:prstGeom>
        </p:spPr>
      </p:pic>
      <p:sp>
        <p:nvSpPr>
          <p:cNvPr id="7" name="TextBox 1">
            <a:extLst>
              <a:ext uri="{FF2B5EF4-FFF2-40B4-BE49-F238E27FC236}">
                <a16:creationId xmlns:a16="http://schemas.microsoft.com/office/drawing/2014/main" id="{41888B1A-AE76-FFB3-66A7-52B116D0DBA9}"/>
              </a:ext>
            </a:extLst>
          </p:cNvPr>
          <p:cNvSpPr txBox="1"/>
          <p:nvPr/>
        </p:nvSpPr>
        <p:spPr>
          <a:xfrm>
            <a:off x="328480" y="4661252"/>
            <a:ext cx="7093527" cy="24006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Mike</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Harrison joined</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the CRR team in September 2020. He has 30 years in the hospitality industry. He is a graduate of the University of Massachusetts (Amherst) and the International College of Hospitality Administration in Brig, Switzerland. Mike's tenure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with Hotels</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Hospitality, Operations, and Executive Leadership experience</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has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included </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numerous corporate positions with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many</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of the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nation's top </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hospitality companies</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b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p>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After starting his career with </a:t>
            </a:r>
            <a:r>
              <a:rPr kumimoji="0" lang="en-US" altLang="en-US" sz="1200" b="0" i="0" u="none" strike="noStrike" cap="none" normalizeH="0" baseline="0" dirty="0" err="1">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Winegardner</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&amp; Hammons, Mike had many successful years at Waterford Hotel Group, Sage Hospitality</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and </a:t>
            </a:r>
            <a:r>
              <a:rPr kumimoji="0" lang="en-US" altLang="en-US" sz="1200" b="0" i="0" u="none" strike="noStrike" cap="none" normalizeH="0" baseline="0" dirty="0" err="1">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CSM</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Corp</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He</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managed portfolios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for</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Marriott, Hilton, and Lifestyle hotels</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totaling </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over $130 million. Mike has served in many other hotel and hospitality related roles such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as the </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Townplace Suites Booster Committee, UMass Advisory Board</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and as a Guest Lecturer </a:t>
            </a:r>
            <a:r>
              <a:rPr lang="en-US" altLang="en-US" sz="1200" dirty="0">
                <a:solidFill>
                  <a:schemeClr val="bg1"/>
                </a:solidFill>
                <a:latin typeface="Open Sans" panose="020B0606030504020204" pitchFamily="34" charset="0"/>
                <a:ea typeface="Open Sans" panose="020B0606030504020204" pitchFamily="34" charset="0"/>
                <a:cs typeface="Open Sans" panose="020B0606030504020204" pitchFamily="34" charset="0"/>
              </a:rPr>
              <a:t>on</a:t>
            </a:r>
            <a:r>
              <a:rPr kumimoji="0" lang="en-US" altLang="en-US" sz="1200" b="0" i="0" u="none" strike="noStrike" cap="none" normalizeH="0" baseline="0" dirty="0">
                <a:ln>
                  <a:noFill/>
                </a:ln>
                <a:solidFill>
                  <a:schemeClr val="bg1"/>
                </a:solidFill>
                <a:effectLst/>
                <a:latin typeface="Open Sans" panose="020B0606030504020204" pitchFamily="34" charset="0"/>
                <a:ea typeface="Open Sans" panose="020B0606030504020204" pitchFamily="34" charset="0"/>
                <a:cs typeface="Open Sans" panose="020B0606030504020204" pitchFamily="34" charset="0"/>
              </a:rPr>
              <a:t> Arizona State University's Hospitality Advisory Board. </a:t>
            </a:r>
          </a:p>
          <a:p>
            <a:endParaRPr lang="en-US" dirty="0">
              <a:latin typeface="YACkoM60Ufo 0"/>
            </a:endParaRPr>
          </a:p>
        </p:txBody>
      </p:sp>
    </p:spTree>
    <p:extLst>
      <p:ext uri="{BB962C8B-B14F-4D97-AF65-F5344CB8AC3E}">
        <p14:creationId xmlns:p14="http://schemas.microsoft.com/office/powerpoint/2010/main" val="4091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25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256773E-38FE-7443-642F-B5474EB65B9C}"/>
              </a:ext>
            </a:extLst>
          </p:cNvPr>
          <p:cNvGrpSpPr/>
          <p:nvPr/>
        </p:nvGrpSpPr>
        <p:grpSpPr>
          <a:xfrm>
            <a:off x="925819" y="4853096"/>
            <a:ext cx="3348989" cy="545891"/>
            <a:chOff x="925819" y="4646365"/>
            <a:chExt cx="3348989" cy="545891"/>
          </a:xfrm>
        </p:grpSpPr>
        <p:sp>
          <p:nvSpPr>
            <p:cNvPr id="10" name="Google Shape;140;p3">
              <a:extLst>
                <a:ext uri="{FF2B5EF4-FFF2-40B4-BE49-F238E27FC236}">
                  <a16:creationId xmlns:a16="http://schemas.microsoft.com/office/drawing/2014/main" id="{D6A7E0E2-1D81-4126-82D2-D25A7F28D347}"/>
                </a:ext>
              </a:extLst>
            </p:cNvPr>
            <p:cNvSpPr txBox="1"/>
            <p:nvPr/>
          </p:nvSpPr>
          <p:spPr>
            <a:xfrm>
              <a:off x="1039684" y="4646365"/>
              <a:ext cx="1202573" cy="276999"/>
            </a:xfrm>
            <a:prstGeom prst="rect">
              <a:avLst/>
            </a:prstGeom>
            <a:noFill/>
            <a:ln>
              <a:noFill/>
            </a:ln>
          </p:spPr>
          <p:txBody>
            <a:bodyPr spcFirstLastPara="1" wrap="square" lIns="91425" tIns="45700" rIns="91425" bIns="45700" anchor="t" anchorCtr="0">
              <a:spAutoFit/>
            </a:bodyPr>
            <a:lstStyle/>
            <a:p>
              <a:r>
                <a:rPr lang="en-US" sz="1200" b="1" dirty="0">
                  <a:solidFill>
                    <a:schemeClr val="dk1"/>
                  </a:solidFill>
                  <a:latin typeface="Oswald" panose="00000500000000000000" pitchFamily="2" charset="0"/>
                  <a:ea typeface="Arimo"/>
                  <a:cs typeface="Arimo"/>
                  <a:sym typeface="Arimo"/>
                </a:rPr>
                <a:t>RV Resorts</a:t>
              </a:r>
              <a:endParaRPr dirty="0">
                <a:latin typeface="Oswald" panose="00000500000000000000" pitchFamily="2" charset="0"/>
              </a:endParaRPr>
            </a:p>
          </p:txBody>
        </p:sp>
        <p:sp>
          <p:nvSpPr>
            <p:cNvPr id="11" name="Google Shape;141;p3">
              <a:extLst>
                <a:ext uri="{FF2B5EF4-FFF2-40B4-BE49-F238E27FC236}">
                  <a16:creationId xmlns:a16="http://schemas.microsoft.com/office/drawing/2014/main" id="{73219B10-9674-AA03-EE67-617056A63F02}"/>
                </a:ext>
              </a:extLst>
            </p:cNvPr>
            <p:cNvSpPr/>
            <p:nvPr/>
          </p:nvSpPr>
          <p:spPr>
            <a:xfrm>
              <a:off x="1039683" y="4822965"/>
              <a:ext cx="3235125" cy="369291"/>
            </a:xfrm>
            <a:prstGeom prst="rect">
              <a:avLst/>
            </a:prstGeom>
            <a:noFill/>
            <a:ln>
              <a:noFill/>
            </a:ln>
          </p:spPr>
          <p:txBody>
            <a:bodyPr spcFirstLastPara="1" wrap="square" lIns="91425" tIns="45700" rIns="91425" bIns="45700" anchor="t" anchorCtr="0">
              <a:spAutoFit/>
            </a:bodyPr>
            <a:lstStyle/>
            <a:p>
              <a:pPr>
                <a:lnSpc>
                  <a:spcPct val="150000"/>
                </a:lnSpc>
              </a:pPr>
              <a:r>
                <a:rPr lang="en-US" sz="1200" dirty="0">
                  <a:solidFill>
                    <a:schemeClr val="accent4"/>
                  </a:solidFill>
                  <a:latin typeface="Open Sans"/>
                  <a:ea typeface="Open Sans"/>
                  <a:cs typeface="Open Sans"/>
                  <a:sym typeface="Open Sans"/>
                </a:rPr>
                <a:t>Arizona, California, South Carolina</a:t>
              </a:r>
              <a:endParaRPr lang="en-US" sz="1200" dirty="0">
                <a:solidFill>
                  <a:schemeClr val="accent4"/>
                </a:solidFill>
                <a:latin typeface="Open Sans"/>
                <a:ea typeface="Open Sans"/>
                <a:cs typeface="Open Sans"/>
              </a:endParaRPr>
            </a:p>
          </p:txBody>
        </p:sp>
        <p:sp>
          <p:nvSpPr>
            <p:cNvPr id="12" name="Google Shape;142;p3">
              <a:extLst>
                <a:ext uri="{FF2B5EF4-FFF2-40B4-BE49-F238E27FC236}">
                  <a16:creationId xmlns:a16="http://schemas.microsoft.com/office/drawing/2014/main" id="{52A61458-0068-5994-696B-23D02AEEC53A}"/>
                </a:ext>
              </a:extLst>
            </p:cNvPr>
            <p:cNvSpPr/>
            <p:nvPr/>
          </p:nvSpPr>
          <p:spPr>
            <a:xfrm>
              <a:off x="938942" y="4693047"/>
              <a:ext cx="45719" cy="406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13" name="Google Shape;158;p3">
              <a:extLst>
                <a:ext uri="{FF2B5EF4-FFF2-40B4-BE49-F238E27FC236}">
                  <a16:creationId xmlns:a16="http://schemas.microsoft.com/office/drawing/2014/main" id="{0DB1BE3F-2C25-6669-A4B7-DF0ADD236A4F}"/>
                </a:ext>
              </a:extLst>
            </p:cNvPr>
            <p:cNvSpPr/>
            <p:nvPr/>
          </p:nvSpPr>
          <p:spPr>
            <a:xfrm>
              <a:off x="925819" y="4693047"/>
              <a:ext cx="45719" cy="40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grpSp>
        <p:nvGrpSpPr>
          <p:cNvPr id="14" name="Group 13">
            <a:extLst>
              <a:ext uri="{FF2B5EF4-FFF2-40B4-BE49-F238E27FC236}">
                <a16:creationId xmlns:a16="http://schemas.microsoft.com/office/drawing/2014/main" id="{36BF10F8-3517-4B40-F760-AE5B42312BD4}"/>
              </a:ext>
            </a:extLst>
          </p:cNvPr>
          <p:cNvGrpSpPr/>
          <p:nvPr/>
        </p:nvGrpSpPr>
        <p:grpSpPr>
          <a:xfrm>
            <a:off x="938942" y="5679000"/>
            <a:ext cx="3335866" cy="545891"/>
            <a:chOff x="938942" y="5368896"/>
            <a:chExt cx="3335866" cy="545891"/>
          </a:xfrm>
        </p:grpSpPr>
        <p:sp>
          <p:nvSpPr>
            <p:cNvPr id="15" name="Google Shape;143;p3">
              <a:extLst>
                <a:ext uri="{FF2B5EF4-FFF2-40B4-BE49-F238E27FC236}">
                  <a16:creationId xmlns:a16="http://schemas.microsoft.com/office/drawing/2014/main" id="{A3B15CA2-54CF-FC46-844E-321DA149BF99}"/>
                </a:ext>
              </a:extLst>
            </p:cNvPr>
            <p:cNvSpPr txBox="1"/>
            <p:nvPr/>
          </p:nvSpPr>
          <p:spPr>
            <a:xfrm>
              <a:off x="1039684" y="5368896"/>
              <a:ext cx="1202573" cy="276999"/>
            </a:xfrm>
            <a:prstGeom prst="rect">
              <a:avLst/>
            </a:prstGeom>
            <a:noFill/>
            <a:ln>
              <a:noFill/>
            </a:ln>
          </p:spPr>
          <p:txBody>
            <a:bodyPr spcFirstLastPara="1" wrap="square" lIns="91425" tIns="45700" rIns="91425" bIns="45700" anchor="t" anchorCtr="0">
              <a:spAutoFit/>
            </a:bodyPr>
            <a:lstStyle/>
            <a:p>
              <a:r>
                <a:rPr lang="en-US" sz="1200" b="1" dirty="0">
                  <a:solidFill>
                    <a:schemeClr val="dk1"/>
                  </a:solidFill>
                  <a:latin typeface="Oswald" panose="00000500000000000000" pitchFamily="2" charset="0"/>
                  <a:ea typeface="Arimo"/>
                  <a:cs typeface="Arimo"/>
                  <a:sym typeface="Arimo"/>
                </a:rPr>
                <a:t>RV Storage</a:t>
              </a:r>
              <a:endParaRPr dirty="0">
                <a:latin typeface="Oswald" panose="00000500000000000000" pitchFamily="2" charset="0"/>
              </a:endParaRPr>
            </a:p>
          </p:txBody>
        </p:sp>
        <p:sp>
          <p:nvSpPr>
            <p:cNvPr id="16" name="Google Shape;144;p3">
              <a:extLst>
                <a:ext uri="{FF2B5EF4-FFF2-40B4-BE49-F238E27FC236}">
                  <a16:creationId xmlns:a16="http://schemas.microsoft.com/office/drawing/2014/main" id="{4024558A-1640-C5CE-A122-F66967803B57}"/>
                </a:ext>
              </a:extLst>
            </p:cNvPr>
            <p:cNvSpPr/>
            <p:nvPr/>
          </p:nvSpPr>
          <p:spPr>
            <a:xfrm>
              <a:off x="1039684" y="5545496"/>
              <a:ext cx="3235124" cy="369291"/>
            </a:xfrm>
            <a:prstGeom prst="rect">
              <a:avLst/>
            </a:prstGeom>
            <a:noFill/>
            <a:ln>
              <a:noFill/>
            </a:ln>
          </p:spPr>
          <p:txBody>
            <a:bodyPr spcFirstLastPara="1" wrap="square" lIns="91425" tIns="45700" rIns="91425" bIns="45700" anchor="t" anchorCtr="0">
              <a:spAutoFit/>
            </a:bodyPr>
            <a:lstStyle/>
            <a:p>
              <a:pPr>
                <a:lnSpc>
                  <a:spcPct val="150000"/>
                </a:lnSpc>
              </a:pPr>
              <a:r>
                <a:rPr lang="en-US" sz="1200" dirty="0">
                  <a:solidFill>
                    <a:schemeClr val="accent4"/>
                  </a:solidFill>
                  <a:latin typeface="Open Sans"/>
                  <a:ea typeface="Open Sans"/>
                  <a:cs typeface="Open Sans"/>
                  <a:sym typeface="Open Sans"/>
                </a:rPr>
                <a:t>Arizona, California, South Carolina</a:t>
              </a:r>
              <a:endParaRPr lang="en-US" sz="1200" dirty="0">
                <a:solidFill>
                  <a:schemeClr val="accent4"/>
                </a:solidFill>
                <a:latin typeface="Open Sans"/>
                <a:ea typeface="Open Sans"/>
                <a:cs typeface="Open Sans"/>
              </a:endParaRPr>
            </a:p>
          </p:txBody>
        </p:sp>
        <p:sp>
          <p:nvSpPr>
            <p:cNvPr id="17" name="Google Shape;145;p3">
              <a:extLst>
                <a:ext uri="{FF2B5EF4-FFF2-40B4-BE49-F238E27FC236}">
                  <a16:creationId xmlns:a16="http://schemas.microsoft.com/office/drawing/2014/main" id="{49E8E5A9-BF1C-598E-FEF2-C3CD137F5461}"/>
                </a:ext>
              </a:extLst>
            </p:cNvPr>
            <p:cNvSpPr/>
            <p:nvPr/>
          </p:nvSpPr>
          <p:spPr>
            <a:xfrm>
              <a:off x="938942" y="5415578"/>
              <a:ext cx="45719" cy="406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grpSp>
        <p:nvGrpSpPr>
          <p:cNvPr id="18" name="Group 17">
            <a:extLst>
              <a:ext uri="{FF2B5EF4-FFF2-40B4-BE49-F238E27FC236}">
                <a16:creationId xmlns:a16="http://schemas.microsoft.com/office/drawing/2014/main" id="{619E270D-B57B-D652-C615-D38F40518BD9}"/>
              </a:ext>
            </a:extLst>
          </p:cNvPr>
          <p:cNvGrpSpPr/>
          <p:nvPr/>
        </p:nvGrpSpPr>
        <p:grpSpPr>
          <a:xfrm>
            <a:off x="4558307" y="4861045"/>
            <a:ext cx="3410406" cy="545891"/>
            <a:chOff x="4558307" y="4646365"/>
            <a:chExt cx="3410406" cy="545891"/>
          </a:xfrm>
        </p:grpSpPr>
        <p:sp>
          <p:nvSpPr>
            <p:cNvPr id="19" name="Google Shape;146;p3">
              <a:extLst>
                <a:ext uri="{FF2B5EF4-FFF2-40B4-BE49-F238E27FC236}">
                  <a16:creationId xmlns:a16="http://schemas.microsoft.com/office/drawing/2014/main" id="{334E9016-B2E5-74CA-E1B5-7AFF352C29E7}"/>
                </a:ext>
              </a:extLst>
            </p:cNvPr>
            <p:cNvSpPr txBox="1"/>
            <p:nvPr/>
          </p:nvSpPr>
          <p:spPr>
            <a:xfrm>
              <a:off x="4659049" y="4646365"/>
              <a:ext cx="2069040" cy="276959"/>
            </a:xfrm>
            <a:prstGeom prst="rect">
              <a:avLst/>
            </a:prstGeom>
            <a:noFill/>
            <a:ln>
              <a:noFill/>
            </a:ln>
          </p:spPr>
          <p:txBody>
            <a:bodyPr spcFirstLastPara="1" wrap="square" lIns="91425" tIns="45700" rIns="91425" bIns="45700" anchor="t" anchorCtr="0">
              <a:spAutoFit/>
            </a:bodyPr>
            <a:lstStyle/>
            <a:p>
              <a:r>
                <a:rPr lang="en-US" sz="1200" b="1" dirty="0">
                  <a:solidFill>
                    <a:schemeClr val="dk1"/>
                  </a:solidFill>
                  <a:latin typeface="Oswald" panose="00000500000000000000" pitchFamily="2" charset="0"/>
                  <a:ea typeface="Arimo"/>
                  <a:cs typeface="Arimo"/>
                  <a:sym typeface="Arimo"/>
                </a:rPr>
                <a:t>Manufactured Housing</a:t>
              </a:r>
              <a:endParaRPr dirty="0">
                <a:solidFill>
                  <a:schemeClr val="dk1"/>
                </a:solidFill>
                <a:latin typeface="Oswald" panose="00000500000000000000" pitchFamily="2" charset="0"/>
              </a:endParaRPr>
            </a:p>
          </p:txBody>
        </p:sp>
        <p:sp>
          <p:nvSpPr>
            <p:cNvPr id="20" name="Google Shape;147;p3">
              <a:extLst>
                <a:ext uri="{FF2B5EF4-FFF2-40B4-BE49-F238E27FC236}">
                  <a16:creationId xmlns:a16="http://schemas.microsoft.com/office/drawing/2014/main" id="{247CC94A-C397-15B3-642F-4A4D33F56DBD}"/>
                </a:ext>
              </a:extLst>
            </p:cNvPr>
            <p:cNvSpPr/>
            <p:nvPr/>
          </p:nvSpPr>
          <p:spPr>
            <a:xfrm>
              <a:off x="4659048" y="4822965"/>
              <a:ext cx="3309665"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accent4"/>
                  </a:solidFill>
                  <a:latin typeface="Open Sans"/>
                  <a:ea typeface="Open Sans"/>
                  <a:cs typeface="Open Sans"/>
                  <a:sym typeface="Open Sans"/>
                </a:rPr>
                <a:t>Arizona</a:t>
              </a:r>
              <a:endParaRPr lang="en-US" sz="1200" dirty="0">
                <a:solidFill>
                  <a:schemeClr val="accent4"/>
                </a:solidFill>
                <a:latin typeface="Open Sans"/>
                <a:ea typeface="Open Sans"/>
                <a:cs typeface="Open Sans"/>
              </a:endParaRPr>
            </a:p>
          </p:txBody>
        </p:sp>
        <p:sp>
          <p:nvSpPr>
            <p:cNvPr id="21" name="Google Shape;148;p3">
              <a:extLst>
                <a:ext uri="{FF2B5EF4-FFF2-40B4-BE49-F238E27FC236}">
                  <a16:creationId xmlns:a16="http://schemas.microsoft.com/office/drawing/2014/main" id="{C577F688-AAAA-1D74-DFF3-63637A61B463}"/>
                </a:ext>
              </a:extLst>
            </p:cNvPr>
            <p:cNvSpPr/>
            <p:nvPr/>
          </p:nvSpPr>
          <p:spPr>
            <a:xfrm>
              <a:off x="4558307" y="4693047"/>
              <a:ext cx="45719" cy="406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grpSp>
        <p:nvGrpSpPr>
          <p:cNvPr id="22" name="Group 21">
            <a:extLst>
              <a:ext uri="{FF2B5EF4-FFF2-40B4-BE49-F238E27FC236}">
                <a16:creationId xmlns:a16="http://schemas.microsoft.com/office/drawing/2014/main" id="{78CBA5AA-1B67-3EE1-EC94-ECC2F4E55259}"/>
              </a:ext>
            </a:extLst>
          </p:cNvPr>
          <p:cNvGrpSpPr/>
          <p:nvPr/>
        </p:nvGrpSpPr>
        <p:grpSpPr>
          <a:xfrm>
            <a:off x="4558307" y="5749535"/>
            <a:ext cx="2575363" cy="406400"/>
            <a:chOff x="4558307" y="5415578"/>
            <a:chExt cx="2575363" cy="406400"/>
          </a:xfrm>
        </p:grpSpPr>
        <p:sp>
          <p:nvSpPr>
            <p:cNvPr id="23" name="Google Shape;149;p3">
              <a:extLst>
                <a:ext uri="{FF2B5EF4-FFF2-40B4-BE49-F238E27FC236}">
                  <a16:creationId xmlns:a16="http://schemas.microsoft.com/office/drawing/2014/main" id="{7A8C9E95-6973-EB09-570A-F5047EAC7845}"/>
                </a:ext>
              </a:extLst>
            </p:cNvPr>
            <p:cNvSpPr txBox="1"/>
            <p:nvPr/>
          </p:nvSpPr>
          <p:spPr>
            <a:xfrm>
              <a:off x="4659049" y="5454928"/>
              <a:ext cx="2474621" cy="276959"/>
            </a:xfrm>
            <a:prstGeom prst="rect">
              <a:avLst/>
            </a:prstGeom>
            <a:noFill/>
            <a:ln>
              <a:noFill/>
            </a:ln>
          </p:spPr>
          <p:txBody>
            <a:bodyPr spcFirstLastPara="1" wrap="square" lIns="91425" tIns="45700" rIns="91425" bIns="45700" anchor="t" anchorCtr="0">
              <a:spAutoFit/>
            </a:bodyPr>
            <a:lstStyle/>
            <a:p>
              <a:r>
                <a:rPr lang="en-US" sz="1200" b="1" dirty="0">
                  <a:solidFill>
                    <a:schemeClr val="dk1"/>
                  </a:solidFill>
                  <a:latin typeface="Oswald" panose="00000500000000000000" pitchFamily="2" charset="0"/>
                  <a:ea typeface="Arimo"/>
                  <a:cs typeface="Arimo"/>
                  <a:sym typeface="Arimo"/>
                </a:rPr>
                <a:t>Hotels and Other Businesses</a:t>
              </a:r>
              <a:endParaRPr dirty="0">
                <a:solidFill>
                  <a:schemeClr val="dk1"/>
                </a:solidFill>
                <a:latin typeface="Oswald" panose="00000500000000000000" pitchFamily="2" charset="0"/>
              </a:endParaRPr>
            </a:p>
          </p:txBody>
        </p:sp>
        <p:sp>
          <p:nvSpPr>
            <p:cNvPr id="24" name="Google Shape;151;p3">
              <a:extLst>
                <a:ext uri="{FF2B5EF4-FFF2-40B4-BE49-F238E27FC236}">
                  <a16:creationId xmlns:a16="http://schemas.microsoft.com/office/drawing/2014/main" id="{7438FF48-5969-1DE0-A37F-D33BDDD1413C}"/>
                </a:ext>
              </a:extLst>
            </p:cNvPr>
            <p:cNvSpPr/>
            <p:nvPr/>
          </p:nvSpPr>
          <p:spPr>
            <a:xfrm>
              <a:off x="4558307" y="5415578"/>
              <a:ext cx="45719" cy="406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pic>
        <p:nvPicPr>
          <p:cNvPr id="25" name="Picture 13" descr="Logo, company name&#10;&#10;Description automatically generated">
            <a:extLst>
              <a:ext uri="{FF2B5EF4-FFF2-40B4-BE49-F238E27FC236}">
                <a16:creationId xmlns:a16="http://schemas.microsoft.com/office/drawing/2014/main" id="{9CF77439-F24E-9183-3DB3-63AE1C6DD5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0629" y="65882"/>
            <a:ext cx="1624782" cy="1103593"/>
          </a:xfrm>
          <a:prstGeom prst="rect">
            <a:avLst/>
          </a:prstGeom>
        </p:spPr>
      </p:pic>
      <p:pic>
        <p:nvPicPr>
          <p:cNvPr id="26" name="Picture 14" descr="Logo, company name&#10;&#10;Description automatically generated">
            <a:extLst>
              <a:ext uri="{FF2B5EF4-FFF2-40B4-BE49-F238E27FC236}">
                <a16:creationId xmlns:a16="http://schemas.microsoft.com/office/drawing/2014/main" id="{7ED7C235-0DBE-DAA7-591E-2ED9CFA8E7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31642" y="581849"/>
            <a:ext cx="2110248" cy="1253591"/>
          </a:xfrm>
          <a:prstGeom prst="rect">
            <a:avLst/>
          </a:prstGeom>
        </p:spPr>
      </p:pic>
      <p:pic>
        <p:nvPicPr>
          <p:cNvPr id="27" name="Picture 12">
            <a:extLst>
              <a:ext uri="{FF2B5EF4-FFF2-40B4-BE49-F238E27FC236}">
                <a16:creationId xmlns:a16="http://schemas.microsoft.com/office/drawing/2014/main" id="{721AC41E-2563-4680-8EE0-F01C22A5C9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70629" y="1169475"/>
            <a:ext cx="1778410" cy="1769500"/>
          </a:xfrm>
          <a:prstGeom prst="rect">
            <a:avLst/>
          </a:prstGeom>
        </p:spPr>
      </p:pic>
      <p:pic>
        <p:nvPicPr>
          <p:cNvPr id="28" name="Picture 6">
            <a:extLst>
              <a:ext uri="{FF2B5EF4-FFF2-40B4-BE49-F238E27FC236}">
                <a16:creationId xmlns:a16="http://schemas.microsoft.com/office/drawing/2014/main" id="{21BD7218-E40A-4EB0-994F-81FED4E9D20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395411" y="1835440"/>
            <a:ext cx="1843242" cy="1852767"/>
          </a:xfrm>
          <a:prstGeom prst="rect">
            <a:avLst/>
          </a:prstGeom>
        </p:spPr>
      </p:pic>
      <p:pic>
        <p:nvPicPr>
          <p:cNvPr id="29" name="Picture 11" descr="A picture containing logo&#10;&#10;Description automatically generated">
            <a:extLst>
              <a:ext uri="{FF2B5EF4-FFF2-40B4-BE49-F238E27FC236}">
                <a16:creationId xmlns:a16="http://schemas.microsoft.com/office/drawing/2014/main" id="{22CD982C-1A7F-4123-47A8-DD1C2078696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60302" y="3181231"/>
            <a:ext cx="1685618" cy="1013952"/>
          </a:xfrm>
          <a:prstGeom prst="rect">
            <a:avLst/>
          </a:prstGeom>
        </p:spPr>
      </p:pic>
      <p:pic>
        <p:nvPicPr>
          <p:cNvPr id="30" name="Picture 5" descr="Logo, company name&#10;&#10;Description automatically generated">
            <a:extLst>
              <a:ext uri="{FF2B5EF4-FFF2-40B4-BE49-F238E27FC236}">
                <a16:creationId xmlns:a16="http://schemas.microsoft.com/office/drawing/2014/main" id="{A9CF636E-E928-4190-34B3-C304BD1FC83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395411" y="4170511"/>
            <a:ext cx="1825728" cy="1143616"/>
          </a:xfrm>
          <a:prstGeom prst="rect">
            <a:avLst/>
          </a:prstGeom>
        </p:spPr>
      </p:pic>
      <p:pic>
        <p:nvPicPr>
          <p:cNvPr id="31" name="Picture 30" descr="A white building with three doors&#10;&#10;Description automatically generated">
            <a:extLst>
              <a:ext uri="{FF2B5EF4-FFF2-40B4-BE49-F238E27FC236}">
                <a16:creationId xmlns:a16="http://schemas.microsoft.com/office/drawing/2014/main" id="{FF81420B-6087-9CEA-8E54-3189DE29480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231303" y="5133682"/>
            <a:ext cx="1143616" cy="1143616"/>
          </a:xfrm>
          <a:prstGeom prst="rect">
            <a:avLst/>
          </a:prstGeom>
        </p:spPr>
      </p:pic>
      <p:sp>
        <p:nvSpPr>
          <p:cNvPr id="4" name="Google Shape;152;p3">
            <a:extLst>
              <a:ext uri="{FF2B5EF4-FFF2-40B4-BE49-F238E27FC236}">
                <a16:creationId xmlns:a16="http://schemas.microsoft.com/office/drawing/2014/main" id="{E9604330-8C64-9DC5-5533-B00AF51EBB06}"/>
              </a:ext>
            </a:extLst>
          </p:cNvPr>
          <p:cNvSpPr txBox="1"/>
          <p:nvPr/>
        </p:nvSpPr>
        <p:spPr>
          <a:xfrm>
            <a:off x="900421" y="589290"/>
            <a:ext cx="7315772" cy="707846"/>
          </a:xfrm>
          <a:prstGeom prst="rect">
            <a:avLst/>
          </a:prstGeom>
          <a:noFill/>
          <a:ln>
            <a:noFill/>
          </a:ln>
        </p:spPr>
        <p:txBody>
          <a:bodyPr spcFirstLastPara="1" wrap="square" lIns="91425" tIns="45700" rIns="91425" bIns="45700" anchor="t" anchorCtr="0">
            <a:spAutoFit/>
          </a:bodyPr>
          <a:lstStyle/>
          <a:p>
            <a:r>
              <a:rPr lang="en-US" sz="4000" b="1" dirty="0">
                <a:solidFill>
                  <a:srgbClr val="F2734C"/>
                </a:solidFill>
                <a:latin typeface="Oswald" panose="00000500000000000000" pitchFamily="2" charset="0"/>
                <a:ea typeface="Arimo"/>
                <a:cs typeface="Arimo"/>
                <a:sym typeface="Arimo"/>
              </a:rPr>
              <a:t>CRR Hospitality</a:t>
            </a:r>
            <a:endParaRPr lang="en-US" dirty="0">
              <a:solidFill>
                <a:srgbClr val="F2734C"/>
              </a:solidFill>
              <a:latin typeface="Oswald" panose="00000500000000000000" pitchFamily="2" charset="0"/>
            </a:endParaRPr>
          </a:p>
        </p:txBody>
      </p:sp>
      <p:sp>
        <p:nvSpPr>
          <p:cNvPr id="7" name="Google Shape;154;p3">
            <a:extLst>
              <a:ext uri="{FF2B5EF4-FFF2-40B4-BE49-F238E27FC236}">
                <a16:creationId xmlns:a16="http://schemas.microsoft.com/office/drawing/2014/main" id="{EFA4194C-DE2A-D103-DE89-7DD2B457FB6C}"/>
              </a:ext>
            </a:extLst>
          </p:cNvPr>
          <p:cNvSpPr/>
          <p:nvPr/>
        </p:nvSpPr>
        <p:spPr>
          <a:xfrm>
            <a:off x="984661" y="1309777"/>
            <a:ext cx="5398358" cy="3323946"/>
          </a:xfrm>
          <a:prstGeom prst="rect">
            <a:avLst/>
          </a:prstGeom>
          <a:noFill/>
          <a:ln>
            <a:noFill/>
          </a:ln>
        </p:spPr>
        <p:txBody>
          <a:bodyPr spcFirstLastPara="1" wrap="square" lIns="91425" tIns="45700" rIns="91425" bIns="45700" anchor="t" anchorCtr="0">
            <a:spAutoFit/>
          </a:bodyPr>
          <a:lstStyle/>
          <a:p>
            <a:pPr>
              <a:lnSpc>
                <a:spcPct val="150000"/>
              </a:lnSpc>
            </a:pPr>
            <a:r>
              <a:rPr lang="en-US" dirty="0">
                <a:latin typeface="Open Sans" panose="020B0606030504020204" pitchFamily="34" charset="0"/>
                <a:ea typeface="Open Sans" panose="020B0606030504020204" pitchFamily="34" charset="0"/>
                <a:cs typeface="Open Sans" panose="020B0606030504020204" pitchFamily="34" charset="0"/>
                <a:sym typeface="Open Sans"/>
              </a:rPr>
              <a:t>At CRR, we are dedicated to creating memorable vacations and convenient storage solutions that our customers will always remember. We are currently developing RV Resorts and RV storage facilities across the US as well as providing management services for Glamping Resorts, RV Resorts, Campgrounds and more! Our goal is to provide an amazing experience and fulfillment for all those involved – whether they are guests traveling on vacation, residents living in our neighborhoods, or accessing their RV that is stored at one of our properties nationwide.</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48992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C4E13-2960-BB45-B65B-E5BD8870BDE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8" name="Picture 7">
            <a:extLst>
              <a:ext uri="{FF2B5EF4-FFF2-40B4-BE49-F238E27FC236}">
                <a16:creationId xmlns:a16="http://schemas.microsoft.com/office/drawing/2014/main" id="{E09E9854-74E9-4EAB-816A-6F154686C2C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88157" y="5925516"/>
            <a:ext cx="1611011" cy="883665"/>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B2F35121-9CE8-AAE5-2FD8-A9AF661BEA3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4057" y="6153786"/>
            <a:ext cx="2783633" cy="504534"/>
          </a:xfrm>
          <a:prstGeom prst="rect">
            <a:avLst/>
          </a:prstGeom>
        </p:spPr>
      </p:pic>
      <p:sp>
        <p:nvSpPr>
          <p:cNvPr id="2" name="Google Shape;152;p3">
            <a:extLst>
              <a:ext uri="{FF2B5EF4-FFF2-40B4-BE49-F238E27FC236}">
                <a16:creationId xmlns:a16="http://schemas.microsoft.com/office/drawing/2014/main" id="{D4C10631-A44D-8CC5-6C0B-80DEF84329F7}"/>
              </a:ext>
            </a:extLst>
          </p:cNvPr>
          <p:cNvSpPr txBox="1"/>
          <p:nvPr/>
        </p:nvSpPr>
        <p:spPr>
          <a:xfrm>
            <a:off x="951182" y="298320"/>
            <a:ext cx="9256508" cy="707846"/>
          </a:xfrm>
          <a:prstGeom prst="rect">
            <a:avLst/>
          </a:prstGeom>
          <a:noFill/>
          <a:ln>
            <a:noFill/>
          </a:ln>
        </p:spPr>
        <p:txBody>
          <a:bodyPr spcFirstLastPara="1" wrap="square" lIns="91425" tIns="45700" rIns="91425" bIns="45700" anchor="t" anchorCtr="0">
            <a:spAutoFit/>
          </a:bodyPr>
          <a:lstStyle/>
          <a:p>
            <a:r>
              <a:rPr lang="en-US" sz="4000" b="1" dirty="0">
                <a:solidFill>
                  <a:srgbClr val="F2734C"/>
                </a:solidFill>
                <a:latin typeface="Oswald" panose="00000500000000000000" pitchFamily="2" charset="0"/>
                <a:ea typeface="Arimo"/>
                <a:cs typeface="Arimo"/>
                <a:sym typeface="Arimo"/>
              </a:rPr>
              <a:t>What is a Brand?</a:t>
            </a:r>
            <a:endParaRPr lang="en-US" dirty="0">
              <a:solidFill>
                <a:srgbClr val="F2734C"/>
              </a:solidFill>
              <a:latin typeface="Oswald" panose="00000500000000000000" pitchFamily="2" charset="0"/>
            </a:endParaRPr>
          </a:p>
        </p:txBody>
      </p:sp>
      <p:sp>
        <p:nvSpPr>
          <p:cNvPr id="5" name="Google Shape;166;p4">
            <a:extLst>
              <a:ext uri="{FF2B5EF4-FFF2-40B4-BE49-F238E27FC236}">
                <a16:creationId xmlns:a16="http://schemas.microsoft.com/office/drawing/2014/main" id="{44DE372D-AF5F-3AB1-1A88-7973E71FCB25}"/>
              </a:ext>
            </a:extLst>
          </p:cNvPr>
          <p:cNvSpPr/>
          <p:nvPr/>
        </p:nvSpPr>
        <p:spPr>
          <a:xfrm>
            <a:off x="1129442" y="1371002"/>
            <a:ext cx="9824976"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rgbClr val="457B9D"/>
                </a:solidFill>
                <a:ea typeface="Open Sans"/>
                <a:sym typeface="Open Sans"/>
              </a:rPr>
              <a:t>A brand is a name, term, design, symbol or any other feature that distinguishes one seller's good or service from those of other seller</a:t>
            </a:r>
            <a:endParaRPr lang="en-US" sz="2000" dirty="0">
              <a:solidFill>
                <a:srgbClr val="457B9D"/>
              </a:solidFill>
              <a:ea typeface="Open Sans"/>
            </a:endParaRPr>
          </a:p>
        </p:txBody>
      </p:sp>
      <p:sp>
        <p:nvSpPr>
          <p:cNvPr id="12" name="Google Shape;166;p4">
            <a:extLst>
              <a:ext uri="{FF2B5EF4-FFF2-40B4-BE49-F238E27FC236}">
                <a16:creationId xmlns:a16="http://schemas.microsoft.com/office/drawing/2014/main" id="{69DD7152-3BDC-9B86-57AE-6BA347B4C93B}"/>
              </a:ext>
            </a:extLst>
          </p:cNvPr>
          <p:cNvSpPr/>
          <p:nvPr/>
        </p:nvSpPr>
        <p:spPr>
          <a:xfrm>
            <a:off x="1129442" y="2412024"/>
            <a:ext cx="9824976" cy="147728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rgbClr val="457B9D"/>
                </a:solidFill>
                <a:ea typeface="Open Sans"/>
              </a:rPr>
              <a:t>A brand is promise, an experience</a:t>
            </a:r>
          </a:p>
          <a:p>
            <a:pPr>
              <a:lnSpc>
                <a:spcPct val="150000"/>
              </a:lnSpc>
            </a:pPr>
            <a:r>
              <a:rPr lang="en-US" sz="2000" dirty="0">
                <a:solidFill>
                  <a:srgbClr val="457B9D"/>
                </a:solidFill>
                <a:ea typeface="Open Sans"/>
              </a:rPr>
              <a:t>A brand builds loyalty</a:t>
            </a:r>
          </a:p>
          <a:p>
            <a:pPr>
              <a:lnSpc>
                <a:spcPct val="150000"/>
              </a:lnSpc>
            </a:pPr>
            <a:r>
              <a:rPr lang="en-US" sz="2000" dirty="0">
                <a:solidFill>
                  <a:srgbClr val="457B9D"/>
                </a:solidFill>
                <a:ea typeface="Open Sans"/>
              </a:rPr>
              <a:t>A brand evokes emotion</a:t>
            </a:r>
          </a:p>
        </p:txBody>
      </p:sp>
      <p:pic>
        <p:nvPicPr>
          <p:cNvPr id="13" name="Picture 12">
            <a:extLst>
              <a:ext uri="{FF2B5EF4-FFF2-40B4-BE49-F238E27FC236}">
                <a16:creationId xmlns:a16="http://schemas.microsoft.com/office/drawing/2014/main" id="{736E73E0-2540-3B09-EDAD-546B4C0221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24528" y="4473650"/>
            <a:ext cx="1340082" cy="1357045"/>
          </a:xfrm>
          <a:prstGeom prst="rect">
            <a:avLst/>
          </a:prstGeom>
        </p:spPr>
      </p:pic>
      <p:pic>
        <p:nvPicPr>
          <p:cNvPr id="14" name="Picture 5">
            <a:extLst>
              <a:ext uri="{FF2B5EF4-FFF2-40B4-BE49-F238E27FC236}">
                <a16:creationId xmlns:a16="http://schemas.microsoft.com/office/drawing/2014/main" id="{AA3C69BE-4BB5-EE8C-26A7-8317C5E4135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16018" y="4471377"/>
            <a:ext cx="2795418" cy="1572422"/>
          </a:xfrm>
          <a:prstGeom prst="rect">
            <a:avLst/>
          </a:prstGeom>
        </p:spPr>
      </p:pic>
      <p:pic>
        <p:nvPicPr>
          <p:cNvPr id="15" name="Picture 6" descr="Shape, arrow&#10;&#10;Description automatically generated">
            <a:extLst>
              <a:ext uri="{FF2B5EF4-FFF2-40B4-BE49-F238E27FC236}">
                <a16:creationId xmlns:a16="http://schemas.microsoft.com/office/drawing/2014/main" id="{2D3B21C2-C9C0-F2FC-2D94-041CE39A5F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45397" y="4350461"/>
            <a:ext cx="2229050" cy="1342175"/>
          </a:xfrm>
          <a:prstGeom prst="rect">
            <a:avLst/>
          </a:prstGeom>
        </p:spPr>
      </p:pic>
      <p:pic>
        <p:nvPicPr>
          <p:cNvPr id="19" name="Picture 18" descr="A yellow logo with black background&#10;&#10;Description automatically generated">
            <a:extLst>
              <a:ext uri="{FF2B5EF4-FFF2-40B4-BE49-F238E27FC236}">
                <a16:creationId xmlns:a16="http://schemas.microsoft.com/office/drawing/2014/main" id="{2BE9C8A2-0A75-6413-CE03-0A0C4AAF93A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06972" y="3750695"/>
            <a:ext cx="3201436" cy="1800808"/>
          </a:xfrm>
          <a:prstGeom prst="rect">
            <a:avLst/>
          </a:prstGeom>
        </p:spPr>
      </p:pic>
    </p:spTree>
    <p:extLst>
      <p:ext uri="{BB962C8B-B14F-4D97-AF65-F5344CB8AC3E}">
        <p14:creationId xmlns:p14="http://schemas.microsoft.com/office/powerpoint/2010/main" val="8532313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C4E13-2960-BB45-B65B-E5BD8870BDE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 name="Google Shape;152;p3">
            <a:extLst>
              <a:ext uri="{FF2B5EF4-FFF2-40B4-BE49-F238E27FC236}">
                <a16:creationId xmlns:a16="http://schemas.microsoft.com/office/drawing/2014/main" id="{D4C10631-A44D-8CC5-6C0B-80DEF84329F7}"/>
              </a:ext>
            </a:extLst>
          </p:cNvPr>
          <p:cNvSpPr txBox="1"/>
          <p:nvPr/>
        </p:nvSpPr>
        <p:spPr>
          <a:xfrm>
            <a:off x="951182" y="298320"/>
            <a:ext cx="9256508" cy="707846"/>
          </a:xfrm>
          <a:prstGeom prst="rect">
            <a:avLst/>
          </a:prstGeom>
          <a:noFill/>
          <a:ln>
            <a:noFill/>
          </a:ln>
        </p:spPr>
        <p:txBody>
          <a:bodyPr spcFirstLastPara="1" wrap="square" lIns="91425" tIns="45700" rIns="91425" bIns="45700" anchor="t" anchorCtr="0">
            <a:spAutoFit/>
          </a:bodyPr>
          <a:lstStyle/>
          <a:p>
            <a:r>
              <a:rPr lang="en-US" sz="4000" b="1" dirty="0">
                <a:solidFill>
                  <a:srgbClr val="F2734C"/>
                </a:solidFill>
                <a:latin typeface="Oswald" panose="00000500000000000000" pitchFamily="2" charset="0"/>
                <a:ea typeface="Arimo"/>
                <a:cs typeface="Arimo"/>
                <a:sym typeface="Arimo"/>
              </a:rPr>
              <a:t>DNA/Vibe</a:t>
            </a:r>
            <a:endParaRPr lang="en-US" dirty="0">
              <a:solidFill>
                <a:srgbClr val="F2734C"/>
              </a:solidFill>
              <a:latin typeface="Oswald" panose="00000500000000000000" pitchFamily="2" charset="0"/>
            </a:endParaRPr>
          </a:p>
        </p:txBody>
      </p:sp>
      <p:sp>
        <p:nvSpPr>
          <p:cNvPr id="4" name="Google Shape;197;p6">
            <a:extLst>
              <a:ext uri="{FF2B5EF4-FFF2-40B4-BE49-F238E27FC236}">
                <a16:creationId xmlns:a16="http://schemas.microsoft.com/office/drawing/2014/main" id="{4B067F46-6322-EF43-0632-E1A46222EAD8}"/>
              </a:ext>
            </a:extLst>
          </p:cNvPr>
          <p:cNvSpPr/>
          <p:nvPr/>
        </p:nvSpPr>
        <p:spPr>
          <a:xfrm>
            <a:off x="463264" y="1763757"/>
            <a:ext cx="4722584" cy="4468875"/>
          </a:xfrm>
          <a:prstGeom prst="rect">
            <a:avLst/>
          </a:prstGeom>
          <a:noFill/>
          <a:ln>
            <a:noFill/>
          </a:ln>
        </p:spPr>
        <p:txBody>
          <a:bodyPr spcFirstLastPara="1" wrap="square" lIns="91425" tIns="45700" rIns="91425" bIns="45700" anchor="t" anchorCtr="0">
            <a:spAutoFit/>
          </a:bodyPr>
          <a:lstStyle/>
          <a:p>
            <a:pPr>
              <a:lnSpc>
                <a:spcPct val="120000"/>
              </a:lnSpc>
              <a:spcBef>
                <a:spcPct val="20000"/>
              </a:spcBef>
            </a:pPr>
            <a:r>
              <a:rPr lang="en-US" sz="1800" dirty="0">
                <a:solidFill>
                  <a:srgbClr val="457B9D"/>
                </a:solidFill>
                <a:ea typeface="Open Sans"/>
                <a:sym typeface="Open Sans"/>
              </a:rPr>
              <a:t>What is it? </a:t>
            </a:r>
            <a:endParaRPr lang="en-US" sz="1800" dirty="0">
              <a:solidFill>
                <a:srgbClr val="457B9D"/>
              </a:solidFill>
              <a:ea typeface="Open Sans"/>
            </a:endParaRPr>
          </a:p>
          <a:p>
            <a:pPr marL="285750" indent="-285750">
              <a:lnSpc>
                <a:spcPct val="120000"/>
              </a:lnSpc>
              <a:spcBef>
                <a:spcPct val="20000"/>
              </a:spcBef>
              <a:buFont typeface="Arial,Sans-Serif"/>
              <a:buChar char="•"/>
            </a:pPr>
            <a:r>
              <a:rPr lang="en-US" sz="1800" dirty="0">
                <a:solidFill>
                  <a:srgbClr val="457B9D"/>
                </a:solidFill>
                <a:ea typeface="Open Sans"/>
                <a:sym typeface="Open Sans"/>
              </a:rPr>
              <a:t>Should never waiver from what it is defined as</a:t>
            </a:r>
            <a:endParaRPr lang="en-US" sz="1800" dirty="0">
              <a:solidFill>
                <a:srgbClr val="457B9D"/>
              </a:solidFill>
              <a:ea typeface="Open Sans"/>
            </a:endParaRPr>
          </a:p>
          <a:p>
            <a:pPr marL="285750" indent="-285750">
              <a:lnSpc>
                <a:spcPct val="120000"/>
              </a:lnSpc>
              <a:spcBef>
                <a:spcPct val="20000"/>
              </a:spcBef>
              <a:buFont typeface="Arial,Sans-Serif"/>
              <a:buChar char="•"/>
            </a:pPr>
            <a:r>
              <a:rPr lang="en-US" sz="1800" dirty="0">
                <a:solidFill>
                  <a:srgbClr val="457B9D"/>
                </a:solidFill>
                <a:ea typeface="Open Sans"/>
                <a:sym typeface="Open Sans"/>
              </a:rPr>
              <a:t>Think of some popular brands and what they mean to you</a:t>
            </a:r>
            <a:endParaRPr lang="en-US" sz="1800" dirty="0">
              <a:solidFill>
                <a:srgbClr val="457B9D"/>
              </a:solidFill>
              <a:ea typeface="Open Sans"/>
            </a:endParaRPr>
          </a:p>
          <a:p>
            <a:pPr marL="285750" indent="-285750">
              <a:lnSpc>
                <a:spcPct val="120000"/>
              </a:lnSpc>
              <a:spcBef>
                <a:spcPct val="20000"/>
              </a:spcBef>
              <a:buFont typeface="Arial,Sans-Serif"/>
              <a:buChar char="•"/>
            </a:pPr>
            <a:r>
              <a:rPr lang="en-US" sz="1800" dirty="0">
                <a:solidFill>
                  <a:srgbClr val="457B9D"/>
                </a:solidFill>
                <a:ea typeface="Open Sans"/>
                <a:sym typeface="Open Sans"/>
              </a:rPr>
              <a:t>Should be pervasive throughout the property and all associates know it</a:t>
            </a:r>
            <a:endParaRPr lang="en-US" sz="1800" dirty="0">
              <a:solidFill>
                <a:srgbClr val="457B9D"/>
              </a:solidFill>
              <a:ea typeface="Open Sans"/>
            </a:endParaRPr>
          </a:p>
          <a:p>
            <a:pPr marL="285750" indent="-285750">
              <a:lnSpc>
                <a:spcPct val="120000"/>
              </a:lnSpc>
              <a:spcBef>
                <a:spcPct val="20000"/>
              </a:spcBef>
              <a:buFont typeface="Arial,Sans-Serif"/>
              <a:buChar char="•"/>
            </a:pPr>
            <a:r>
              <a:rPr lang="en-US" sz="1800" dirty="0">
                <a:solidFill>
                  <a:srgbClr val="457B9D"/>
                </a:solidFill>
                <a:ea typeface="Open Sans"/>
                <a:sym typeface="Open Sans"/>
              </a:rPr>
              <a:t>Must be consistent and intentional, not piecemeal</a:t>
            </a:r>
            <a:endParaRPr lang="en-US" sz="1800" dirty="0">
              <a:solidFill>
                <a:srgbClr val="457B9D"/>
              </a:solidFill>
              <a:ea typeface="Open Sans"/>
            </a:endParaRPr>
          </a:p>
          <a:p>
            <a:pPr marL="285750" indent="-285750">
              <a:lnSpc>
                <a:spcPct val="120000"/>
              </a:lnSpc>
              <a:spcBef>
                <a:spcPct val="20000"/>
              </a:spcBef>
              <a:buFont typeface="Arial,Sans-Serif"/>
              <a:buChar char="•"/>
            </a:pPr>
            <a:r>
              <a:rPr lang="en-US" sz="1800" dirty="0">
                <a:solidFill>
                  <a:srgbClr val="457B9D"/>
                </a:solidFill>
                <a:ea typeface="Open Sans"/>
                <a:sym typeface="Open Sans"/>
              </a:rPr>
              <a:t>What is your DNA to create and drive your brand identity?</a:t>
            </a:r>
          </a:p>
          <a:p>
            <a:pPr marL="285750" indent="-285750">
              <a:lnSpc>
                <a:spcPct val="120000"/>
              </a:lnSpc>
              <a:spcBef>
                <a:spcPct val="20000"/>
              </a:spcBef>
              <a:buFont typeface="Arial,Sans-Serif"/>
              <a:buChar char="•"/>
            </a:pPr>
            <a:r>
              <a:rPr lang="en-US" sz="1800" dirty="0">
                <a:solidFill>
                  <a:srgbClr val="457B9D"/>
                </a:solidFill>
                <a:ea typeface="Open Sans"/>
              </a:rPr>
              <a:t>What happens when it's wrong?</a:t>
            </a:r>
            <a:r>
              <a:rPr lang="en-US" sz="1800" dirty="0">
                <a:solidFill>
                  <a:schemeClr val="bg1"/>
                </a:solidFill>
                <a:ea typeface="Open Sans"/>
              </a:rPr>
              <a:t>?</a:t>
            </a:r>
          </a:p>
        </p:txBody>
      </p:sp>
      <p:pic>
        <p:nvPicPr>
          <p:cNvPr id="7" name="Picture 4" descr="Logo, company name&#10;&#10;Description automatically generated">
            <a:extLst>
              <a:ext uri="{FF2B5EF4-FFF2-40B4-BE49-F238E27FC236}">
                <a16:creationId xmlns:a16="http://schemas.microsoft.com/office/drawing/2014/main" id="{1827497B-6063-3AC9-A271-1FD7042B4A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200000">
            <a:off x="4959847" y="2112592"/>
            <a:ext cx="3753862" cy="2263482"/>
          </a:xfrm>
          <a:prstGeom prst="rect">
            <a:avLst/>
          </a:prstGeom>
        </p:spPr>
      </p:pic>
      <p:pic>
        <p:nvPicPr>
          <p:cNvPr id="9" name="Picture 2" descr="Logo, company name&#10;&#10;Description automatically generated">
            <a:extLst>
              <a:ext uri="{FF2B5EF4-FFF2-40B4-BE49-F238E27FC236}">
                <a16:creationId xmlns:a16="http://schemas.microsoft.com/office/drawing/2014/main" id="{7A6E1482-F571-CDB0-372C-804856243C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67495" y="333086"/>
            <a:ext cx="2743200" cy="1681316"/>
          </a:xfrm>
          <a:prstGeom prst="rect">
            <a:avLst/>
          </a:prstGeom>
          <a:ln>
            <a:solidFill>
              <a:schemeClr val="accent1"/>
            </a:solidFill>
          </a:ln>
        </p:spPr>
      </p:pic>
      <p:pic>
        <p:nvPicPr>
          <p:cNvPr id="1028" name="Picture 4" descr="A football player throwing a football&#10;&#10;Description automatically generated">
            <a:extLst>
              <a:ext uri="{FF2B5EF4-FFF2-40B4-BE49-F238E27FC236}">
                <a16:creationId xmlns:a16="http://schemas.microsoft.com/office/drawing/2014/main" id="{F364C689-835C-E1E3-ECF3-431AF5422ED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85225" y="4102260"/>
            <a:ext cx="2710543" cy="261787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A red and white logo&#10;&#10;Description automatically generated">
            <a:extLst>
              <a:ext uri="{FF2B5EF4-FFF2-40B4-BE49-F238E27FC236}">
                <a16:creationId xmlns:a16="http://schemas.microsoft.com/office/drawing/2014/main" id="{A06300D6-1689-AB1C-235F-B41475128326}"/>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133518" y="2229656"/>
            <a:ext cx="2762250" cy="165735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049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 calcmode="lin" valueType="num">
                                      <p:cBhvr additive="base">
                                        <p:cTn id="31"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Google Shape;164;p4">
            <a:extLst>
              <a:ext uri="{FF2B5EF4-FFF2-40B4-BE49-F238E27FC236}">
                <a16:creationId xmlns:a16="http://schemas.microsoft.com/office/drawing/2014/main" id="{F1BB6217-CCE5-D81D-5AEF-C7C42610AB23}"/>
              </a:ext>
            </a:extLst>
          </p:cNvPr>
          <p:cNvSpPr txBox="1"/>
          <p:nvPr/>
        </p:nvSpPr>
        <p:spPr>
          <a:xfrm>
            <a:off x="650311" y="235940"/>
            <a:ext cx="10549258" cy="707846"/>
          </a:xfrm>
          <a:prstGeom prst="rect">
            <a:avLst/>
          </a:prstGeom>
          <a:noFill/>
          <a:ln>
            <a:noFill/>
          </a:ln>
        </p:spPr>
        <p:txBody>
          <a:bodyPr spcFirstLastPara="1" wrap="square" lIns="91425" tIns="45700" rIns="91425" bIns="45700" anchor="t" anchorCtr="0">
            <a:spAutoFit/>
          </a:bodyPr>
          <a:lstStyle/>
          <a:p>
            <a:r>
              <a:rPr lang="en-US" sz="4000" b="1" dirty="0">
                <a:solidFill>
                  <a:srgbClr val="457B9D"/>
                </a:solidFill>
                <a:latin typeface="Arimo"/>
                <a:ea typeface="Arimo"/>
                <a:cs typeface="Arimo"/>
                <a:sym typeface="Arimo"/>
              </a:rPr>
              <a:t>Who is responsible for branding?</a:t>
            </a:r>
            <a:endParaRPr lang="en-US" dirty="0">
              <a:solidFill>
                <a:srgbClr val="457B9D"/>
              </a:solidFill>
            </a:endParaRPr>
          </a:p>
        </p:txBody>
      </p:sp>
      <p:sp>
        <p:nvSpPr>
          <p:cNvPr id="5" name="Google Shape;166;p4">
            <a:extLst>
              <a:ext uri="{FF2B5EF4-FFF2-40B4-BE49-F238E27FC236}">
                <a16:creationId xmlns:a16="http://schemas.microsoft.com/office/drawing/2014/main" id="{C563B713-9B9B-B2DF-D551-A2603E2BAA85}"/>
              </a:ext>
            </a:extLst>
          </p:cNvPr>
          <p:cNvSpPr/>
          <p:nvPr/>
        </p:nvSpPr>
        <p:spPr>
          <a:xfrm>
            <a:off x="650311" y="858503"/>
            <a:ext cx="9824976" cy="5539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rgbClr val="457B9D"/>
                </a:solidFill>
                <a:ea typeface="Open Sans"/>
                <a:sym typeface="Open Sans"/>
              </a:rPr>
              <a:t>Everyone!</a:t>
            </a:r>
            <a:endParaRPr lang="en-US" dirty="0">
              <a:solidFill>
                <a:srgbClr val="457B9D"/>
              </a:solidFill>
            </a:endParaRPr>
          </a:p>
        </p:txBody>
      </p:sp>
      <p:sp>
        <p:nvSpPr>
          <p:cNvPr id="6" name="Google Shape;164;p4">
            <a:extLst>
              <a:ext uri="{FF2B5EF4-FFF2-40B4-BE49-F238E27FC236}">
                <a16:creationId xmlns:a16="http://schemas.microsoft.com/office/drawing/2014/main" id="{0493DAD9-565E-60DF-A75C-EAF2EDDF2BBD}"/>
              </a:ext>
            </a:extLst>
          </p:cNvPr>
          <p:cNvSpPr txBox="1"/>
          <p:nvPr/>
        </p:nvSpPr>
        <p:spPr>
          <a:xfrm>
            <a:off x="650311" y="1441928"/>
            <a:ext cx="10549258" cy="707846"/>
          </a:xfrm>
          <a:prstGeom prst="rect">
            <a:avLst/>
          </a:prstGeom>
          <a:noFill/>
          <a:ln>
            <a:noFill/>
          </a:ln>
        </p:spPr>
        <p:txBody>
          <a:bodyPr spcFirstLastPara="1" wrap="square" lIns="91425" tIns="45700" rIns="91425" bIns="45700" anchor="t" anchorCtr="0">
            <a:spAutoFit/>
          </a:bodyPr>
          <a:lstStyle/>
          <a:p>
            <a:r>
              <a:rPr lang="en-US" sz="4000" b="1" dirty="0">
                <a:solidFill>
                  <a:srgbClr val="457B9D"/>
                </a:solidFill>
                <a:latin typeface="Arimo"/>
                <a:ea typeface="Arimo"/>
                <a:cs typeface="Arimo"/>
                <a:sym typeface="Arimo"/>
              </a:rPr>
              <a:t>What does branding apply to?</a:t>
            </a:r>
            <a:endParaRPr lang="en-US" dirty="0">
              <a:solidFill>
                <a:srgbClr val="457B9D"/>
              </a:solidFill>
            </a:endParaRPr>
          </a:p>
        </p:txBody>
      </p:sp>
      <p:sp>
        <p:nvSpPr>
          <p:cNvPr id="7" name="Google Shape;166;p4">
            <a:extLst>
              <a:ext uri="{FF2B5EF4-FFF2-40B4-BE49-F238E27FC236}">
                <a16:creationId xmlns:a16="http://schemas.microsoft.com/office/drawing/2014/main" id="{892D7423-6034-4E56-AE14-A63EBE93A89A}"/>
              </a:ext>
            </a:extLst>
          </p:cNvPr>
          <p:cNvSpPr/>
          <p:nvPr/>
        </p:nvSpPr>
        <p:spPr>
          <a:xfrm>
            <a:off x="650311" y="2088463"/>
            <a:ext cx="9824976" cy="553957"/>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2000" dirty="0">
                <a:solidFill>
                  <a:srgbClr val="457B9D"/>
                </a:solidFill>
                <a:ea typeface="Open Sans"/>
                <a:sym typeface="Open Sans"/>
              </a:rPr>
              <a:t>Everything!</a:t>
            </a:r>
            <a:endParaRPr lang="en-US" dirty="0">
              <a:solidFill>
                <a:srgbClr val="457B9D"/>
              </a:solidFill>
            </a:endParaRPr>
          </a:p>
        </p:txBody>
      </p:sp>
      <p:pic>
        <p:nvPicPr>
          <p:cNvPr id="12" name="Picture 11" descr="A tie dye shirt on grass&#10;&#10;Description automatically generated">
            <a:extLst>
              <a:ext uri="{FF2B5EF4-FFF2-40B4-BE49-F238E27FC236}">
                <a16:creationId xmlns:a16="http://schemas.microsoft.com/office/drawing/2014/main" id="{B382D914-5773-C95D-A9F4-28304D6F05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4090" y="3317205"/>
            <a:ext cx="3320742" cy="3297013"/>
          </a:xfrm>
          <a:prstGeom prst="rect">
            <a:avLst/>
          </a:prstGeom>
        </p:spPr>
      </p:pic>
      <p:pic>
        <p:nvPicPr>
          <p:cNvPr id="14" name="Picture 13">
            <a:extLst>
              <a:ext uri="{FF2B5EF4-FFF2-40B4-BE49-F238E27FC236}">
                <a16:creationId xmlns:a16="http://schemas.microsoft.com/office/drawing/2014/main" id="{4A1EEFEE-AAFF-95F7-AF01-E7F4EB399D4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81481" y="3318988"/>
            <a:ext cx="2909086" cy="3297052"/>
          </a:xfrm>
          <a:prstGeom prst="rect">
            <a:avLst/>
          </a:prstGeom>
        </p:spPr>
      </p:pic>
      <p:pic>
        <p:nvPicPr>
          <p:cNvPr id="16" name="Picture 15" descr="Two dogs sitting in a small doghouse&#10;&#10;Description automatically generated">
            <a:extLst>
              <a:ext uri="{FF2B5EF4-FFF2-40B4-BE49-F238E27FC236}">
                <a16:creationId xmlns:a16="http://schemas.microsoft.com/office/drawing/2014/main" id="{C8D1F94D-CDD3-1288-C2B5-5621C24D9ED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72457" y="3322490"/>
            <a:ext cx="3305696" cy="3292529"/>
          </a:xfrm>
          <a:prstGeom prst="rect">
            <a:avLst/>
          </a:prstGeom>
        </p:spPr>
      </p:pic>
    </p:spTree>
    <p:extLst>
      <p:ext uri="{BB962C8B-B14F-4D97-AF65-F5344CB8AC3E}">
        <p14:creationId xmlns:p14="http://schemas.microsoft.com/office/powerpoint/2010/main" val="214339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AEFD6-50EF-632D-B6DF-FB5C8A0B88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41504" y="5796269"/>
            <a:ext cx="1611011" cy="883665"/>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306B49A-D5D1-6069-541B-F283CF293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710" y="6171297"/>
            <a:ext cx="2783633" cy="504534"/>
          </a:xfrm>
          <a:prstGeom prst="rect">
            <a:avLst/>
          </a:prstGeom>
        </p:spPr>
      </p:pic>
      <p:sp>
        <p:nvSpPr>
          <p:cNvPr id="8" name="Google Shape;184;p5">
            <a:extLst>
              <a:ext uri="{FF2B5EF4-FFF2-40B4-BE49-F238E27FC236}">
                <a16:creationId xmlns:a16="http://schemas.microsoft.com/office/drawing/2014/main" id="{D8C94250-F0AE-04C9-7F66-8FF25126C622}"/>
              </a:ext>
            </a:extLst>
          </p:cNvPr>
          <p:cNvSpPr txBox="1"/>
          <p:nvPr/>
        </p:nvSpPr>
        <p:spPr>
          <a:xfrm>
            <a:off x="1469569" y="1677220"/>
            <a:ext cx="4490357"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mo"/>
              </a:rPr>
              <a:t>Split Second</a:t>
            </a:r>
            <a:endParaRPr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184;p5">
            <a:extLst>
              <a:ext uri="{FF2B5EF4-FFF2-40B4-BE49-F238E27FC236}">
                <a16:creationId xmlns:a16="http://schemas.microsoft.com/office/drawing/2014/main" id="{FC462C08-501E-2D20-2910-E845A441E514}"/>
              </a:ext>
            </a:extLst>
          </p:cNvPr>
          <p:cNvSpPr txBox="1"/>
          <p:nvPr/>
        </p:nvSpPr>
        <p:spPr>
          <a:xfrm>
            <a:off x="6617347" y="1677220"/>
            <a:ext cx="4490357"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dirty="0">
                <a:solidFill>
                  <a:schemeClr val="bg1"/>
                </a:solidFill>
                <a:latin typeface="Open Sans" panose="020B0606030504020204" pitchFamily="34" charset="0"/>
                <a:ea typeface="Open Sans" panose="020B0606030504020204" pitchFamily="34" charset="0"/>
                <a:cs typeface="Open Sans" panose="020B0606030504020204" pitchFamily="34" charset="0"/>
                <a:sym typeface="Arimo"/>
              </a:rPr>
              <a:t>Strategic</a:t>
            </a:r>
            <a:endParaRPr sz="18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164;p4">
            <a:extLst>
              <a:ext uri="{FF2B5EF4-FFF2-40B4-BE49-F238E27FC236}">
                <a16:creationId xmlns:a16="http://schemas.microsoft.com/office/drawing/2014/main" id="{A124B9D7-8D4A-F534-073E-319C0756BE34}"/>
              </a:ext>
            </a:extLst>
          </p:cNvPr>
          <p:cNvSpPr txBox="1"/>
          <p:nvPr/>
        </p:nvSpPr>
        <p:spPr>
          <a:xfrm>
            <a:off x="0" y="192524"/>
            <a:ext cx="12192000" cy="707846"/>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2734C"/>
                </a:solidFill>
                <a:latin typeface="Oswald" panose="00000500000000000000" pitchFamily="2" charset="0"/>
                <a:ea typeface="Arimo"/>
                <a:cs typeface="Arimo"/>
                <a:sym typeface="Arimo"/>
              </a:rPr>
              <a:t>What should be consistent when using your brand?</a:t>
            </a:r>
            <a:endParaRPr lang="en-US" sz="4000" b="1" dirty="0">
              <a:solidFill>
                <a:srgbClr val="F2734C"/>
              </a:solidFill>
              <a:latin typeface="Oswald" panose="00000500000000000000" pitchFamily="2" charset="0"/>
              <a:ea typeface="Arimo"/>
              <a:cs typeface="Arimo"/>
            </a:endParaRPr>
          </a:p>
        </p:txBody>
      </p:sp>
      <p:sp>
        <p:nvSpPr>
          <p:cNvPr id="9" name="Google Shape;166;p4">
            <a:extLst>
              <a:ext uri="{FF2B5EF4-FFF2-40B4-BE49-F238E27FC236}">
                <a16:creationId xmlns:a16="http://schemas.microsoft.com/office/drawing/2014/main" id="{ED9E9504-0AF7-DB10-0AD1-B3BDEFFEB498}"/>
              </a:ext>
            </a:extLst>
          </p:cNvPr>
          <p:cNvSpPr/>
          <p:nvPr/>
        </p:nvSpPr>
        <p:spPr>
          <a:xfrm>
            <a:off x="906449" y="721765"/>
            <a:ext cx="10344647" cy="110795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400" b="1" dirty="0">
                <a:solidFill>
                  <a:srgbClr val="457B9D"/>
                </a:solidFill>
                <a:latin typeface="Open Sans" panose="020B0606030504020204" pitchFamily="34" charset="0"/>
                <a:ea typeface="Open Sans" panose="020B0606030504020204" pitchFamily="34" charset="0"/>
                <a:cs typeface="Open Sans" panose="020B0606030504020204" pitchFamily="34" charset="0"/>
                <a:sym typeface="Open Sans"/>
              </a:rPr>
              <a:t>EVERYTHING!</a:t>
            </a:r>
            <a:endParaRPr lang="en-US" sz="4400" b="1" dirty="0">
              <a:solidFill>
                <a:srgbClr val="457B9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Google Shape;164;p4">
            <a:extLst>
              <a:ext uri="{FF2B5EF4-FFF2-40B4-BE49-F238E27FC236}">
                <a16:creationId xmlns:a16="http://schemas.microsoft.com/office/drawing/2014/main" id="{B2FCB5AC-43B1-6382-F489-B392CC96C7E9}"/>
              </a:ext>
            </a:extLst>
          </p:cNvPr>
          <p:cNvSpPr txBox="1"/>
          <p:nvPr/>
        </p:nvSpPr>
        <p:spPr>
          <a:xfrm>
            <a:off x="906449" y="2700291"/>
            <a:ext cx="10549258" cy="584735"/>
          </a:xfrm>
          <a:prstGeom prst="rect">
            <a:avLst/>
          </a:prstGeom>
          <a:noFill/>
          <a:ln>
            <a:noFill/>
          </a:ln>
        </p:spPr>
        <p:txBody>
          <a:bodyPr spcFirstLastPara="1" wrap="square" lIns="91425" tIns="45700" rIns="91425" bIns="45700" anchor="t" anchorCtr="0">
            <a:spAutoFit/>
          </a:bodyPr>
          <a:lstStyle/>
          <a:p>
            <a:r>
              <a:rPr lang="en-US" sz="3200" b="1" dirty="0">
                <a:solidFill>
                  <a:srgbClr val="457B9D"/>
                </a:solidFill>
                <a:latin typeface="Arimo"/>
                <a:ea typeface="Arimo"/>
                <a:cs typeface="Arimo"/>
                <a:sym typeface="Arimo"/>
              </a:rPr>
              <a:t>Why?</a:t>
            </a:r>
            <a:endParaRPr lang="en-US" sz="3600" dirty="0">
              <a:solidFill>
                <a:srgbClr val="457B9D"/>
              </a:solidFill>
            </a:endParaRPr>
          </a:p>
        </p:txBody>
      </p:sp>
      <p:sp>
        <p:nvSpPr>
          <p:cNvPr id="12" name="Google Shape;164;p4">
            <a:extLst>
              <a:ext uri="{FF2B5EF4-FFF2-40B4-BE49-F238E27FC236}">
                <a16:creationId xmlns:a16="http://schemas.microsoft.com/office/drawing/2014/main" id="{92FD2225-92A8-1E5F-ABDB-D65747457061}"/>
              </a:ext>
            </a:extLst>
          </p:cNvPr>
          <p:cNvSpPr txBox="1"/>
          <p:nvPr/>
        </p:nvSpPr>
        <p:spPr>
          <a:xfrm>
            <a:off x="2862199" y="4732747"/>
            <a:ext cx="5900784" cy="1323399"/>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dirty="0">
                <a:solidFill>
                  <a:srgbClr val="457B9D"/>
                </a:solidFill>
                <a:latin typeface="Arimo"/>
                <a:ea typeface="Arimo"/>
                <a:cs typeface="Arimo"/>
                <a:sym typeface="Arimo"/>
              </a:rPr>
              <a:t>Everything</a:t>
            </a:r>
          </a:p>
          <a:p>
            <a:pPr algn="ctr"/>
            <a:r>
              <a:rPr lang="en-US" sz="4000" b="1" dirty="0">
                <a:solidFill>
                  <a:srgbClr val="457B9D"/>
                </a:solidFill>
                <a:latin typeface="Arimo"/>
                <a:ea typeface="Arimo"/>
                <a:cs typeface="Arimo"/>
                <a:sym typeface="Arimo"/>
              </a:rPr>
              <a:t>Communicates</a:t>
            </a:r>
            <a:endParaRPr lang="en-US" dirty="0">
              <a:solidFill>
                <a:srgbClr val="457B9D"/>
              </a:solidFill>
            </a:endParaRPr>
          </a:p>
        </p:txBody>
      </p:sp>
      <p:sp>
        <p:nvSpPr>
          <p:cNvPr id="14" name="TextBox 13">
            <a:extLst>
              <a:ext uri="{FF2B5EF4-FFF2-40B4-BE49-F238E27FC236}">
                <a16:creationId xmlns:a16="http://schemas.microsoft.com/office/drawing/2014/main" id="{4ECE19BA-6932-ADB8-1981-40EFE8FAE44D}"/>
              </a:ext>
            </a:extLst>
          </p:cNvPr>
          <p:cNvSpPr txBox="1"/>
          <p:nvPr/>
        </p:nvSpPr>
        <p:spPr>
          <a:xfrm>
            <a:off x="9325933" y="2684606"/>
            <a:ext cx="2447948" cy="1021883"/>
          </a:xfrm>
          <a:prstGeom prst="rect">
            <a:avLst/>
          </a:prstGeom>
          <a:noFill/>
        </p:spPr>
        <p:txBody>
          <a:bodyPr wrap="square">
            <a:spAutoFit/>
          </a:bodyPr>
          <a:lstStyle/>
          <a:p>
            <a:pPr algn="ctr">
              <a:lnSpc>
                <a:spcPct val="150000"/>
              </a:lnSpc>
            </a:pPr>
            <a:r>
              <a:rPr lang="en-US" sz="1400" i="1" dirty="0">
                <a:solidFill>
                  <a:srgbClr val="457B9D"/>
                </a:solidFill>
                <a:ea typeface="Open Sans"/>
              </a:rPr>
              <a:t>Fonts</a:t>
            </a:r>
            <a:r>
              <a:rPr lang="en-US" i="1" dirty="0">
                <a:solidFill>
                  <a:srgbClr val="457B9D"/>
                </a:solidFill>
                <a:ea typeface="Open Sans"/>
              </a:rPr>
              <a:t>, </a:t>
            </a:r>
            <a:r>
              <a:rPr lang="en-US" sz="1400" i="1" dirty="0">
                <a:solidFill>
                  <a:srgbClr val="457B9D"/>
                </a:solidFill>
                <a:ea typeface="Open Sans"/>
              </a:rPr>
              <a:t>Colors</a:t>
            </a:r>
            <a:r>
              <a:rPr lang="en-US" i="1" dirty="0">
                <a:solidFill>
                  <a:srgbClr val="457B9D"/>
                </a:solidFill>
                <a:ea typeface="Open Sans"/>
              </a:rPr>
              <a:t>, </a:t>
            </a:r>
            <a:br>
              <a:rPr lang="en-US" i="1" dirty="0">
                <a:solidFill>
                  <a:srgbClr val="457B9D"/>
                </a:solidFill>
                <a:ea typeface="Open Sans"/>
              </a:rPr>
            </a:br>
            <a:r>
              <a:rPr lang="en-US" sz="1400" b="1" dirty="0">
                <a:solidFill>
                  <a:srgbClr val="457B9D"/>
                </a:solidFill>
                <a:ea typeface="Open Sans"/>
              </a:rPr>
              <a:t>proportions</a:t>
            </a:r>
            <a:r>
              <a:rPr lang="en-US" sz="1400" i="1" dirty="0">
                <a:solidFill>
                  <a:srgbClr val="457B9D"/>
                </a:solidFill>
                <a:ea typeface="Open Sans"/>
              </a:rPr>
              <a:t> </a:t>
            </a:r>
            <a:r>
              <a:rPr lang="en-US" sz="1400" b="1" dirty="0">
                <a:solidFill>
                  <a:srgbClr val="457B9D"/>
                </a:solidFill>
                <a:ea typeface="Open Sans"/>
              </a:rPr>
              <a:t>should all be consistent. </a:t>
            </a:r>
          </a:p>
        </p:txBody>
      </p:sp>
      <p:pic>
        <p:nvPicPr>
          <p:cNvPr id="1028" name="Picture 4" descr="Building Brand Consistency: Maintaining Your Image.">
            <a:extLst>
              <a:ext uri="{FF2B5EF4-FFF2-40B4-BE49-F238E27FC236}">
                <a16:creationId xmlns:a16="http://schemas.microsoft.com/office/drawing/2014/main" id="{BA085B8D-C132-ECAB-5283-47CEE0645AF5}"/>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866067" y="1752828"/>
            <a:ext cx="5896916" cy="271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869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AEFD6-50EF-632D-B6DF-FB5C8A0B88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341504" y="5796269"/>
            <a:ext cx="1611011" cy="883665"/>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306B49A-D5D1-6069-541B-F283CF2936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70710" y="6171297"/>
            <a:ext cx="2783633" cy="504534"/>
          </a:xfrm>
          <a:prstGeom prst="rect">
            <a:avLst/>
          </a:prstGeom>
        </p:spPr>
      </p:pic>
      <p:sp>
        <p:nvSpPr>
          <p:cNvPr id="9" name="Google Shape;166;p4">
            <a:extLst>
              <a:ext uri="{FF2B5EF4-FFF2-40B4-BE49-F238E27FC236}">
                <a16:creationId xmlns:a16="http://schemas.microsoft.com/office/drawing/2014/main" id="{ED9E9504-0AF7-DB10-0AD1-B3BDEFFEB498}"/>
              </a:ext>
            </a:extLst>
          </p:cNvPr>
          <p:cNvSpPr/>
          <p:nvPr/>
        </p:nvSpPr>
        <p:spPr>
          <a:xfrm>
            <a:off x="1047438" y="1006166"/>
            <a:ext cx="9824976" cy="110795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4400" b="1" dirty="0">
                <a:solidFill>
                  <a:srgbClr val="457B9D"/>
                </a:solidFill>
                <a:latin typeface="Open Sans" panose="020B0606030504020204" pitchFamily="34" charset="0"/>
                <a:ea typeface="Open Sans" panose="020B0606030504020204" pitchFamily="34" charset="0"/>
                <a:cs typeface="Open Sans" panose="020B0606030504020204" pitchFamily="34" charset="0"/>
                <a:sym typeface="Open Sans"/>
              </a:rPr>
              <a:t>EVERYWHERE!</a:t>
            </a:r>
            <a:endParaRPr lang="en-US" sz="4400" b="1" dirty="0">
              <a:solidFill>
                <a:srgbClr val="457B9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Google Shape;166;p4">
            <a:extLst>
              <a:ext uri="{FF2B5EF4-FFF2-40B4-BE49-F238E27FC236}">
                <a16:creationId xmlns:a16="http://schemas.microsoft.com/office/drawing/2014/main" id="{6680FAC8-1FD6-E411-22D4-3CD49BD30848}"/>
              </a:ext>
            </a:extLst>
          </p:cNvPr>
          <p:cNvSpPr/>
          <p:nvPr/>
        </p:nvSpPr>
        <p:spPr>
          <a:xfrm>
            <a:off x="907785" y="2549525"/>
            <a:ext cx="3378702" cy="286228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4000" b="1" dirty="0">
                <a:solidFill>
                  <a:srgbClr val="F2734C"/>
                </a:solidFill>
                <a:latin typeface="Oswald" panose="00000500000000000000" pitchFamily="2" charset="0"/>
                <a:ea typeface="Arimo"/>
                <a:cs typeface="Arimo"/>
                <a:sym typeface="Open Sans"/>
              </a:rPr>
              <a:t>Physical</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Uniforms</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Signage</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Buildings</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Equipment</a:t>
            </a:r>
            <a:endParaRPr lang="en-US"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Google Shape;166;p4">
            <a:extLst>
              <a:ext uri="{FF2B5EF4-FFF2-40B4-BE49-F238E27FC236}">
                <a16:creationId xmlns:a16="http://schemas.microsoft.com/office/drawing/2014/main" id="{03101613-8B2E-2505-7D32-83B07578850C}"/>
              </a:ext>
            </a:extLst>
          </p:cNvPr>
          <p:cNvSpPr/>
          <p:nvPr/>
        </p:nvSpPr>
        <p:spPr>
          <a:xfrm>
            <a:off x="4407046" y="2545567"/>
            <a:ext cx="3378702" cy="286228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4000" b="1" dirty="0">
                <a:solidFill>
                  <a:srgbClr val="F2734C"/>
                </a:solidFill>
                <a:latin typeface="Oswald" panose="00000500000000000000" pitchFamily="2" charset="0"/>
                <a:ea typeface="Arimo"/>
                <a:cs typeface="Arimo"/>
                <a:sym typeface="Open Sans"/>
              </a:rPr>
              <a:t>Digital</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Website</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Social media</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Email campaigns</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PMS</a:t>
            </a:r>
          </a:p>
        </p:txBody>
      </p:sp>
      <p:sp>
        <p:nvSpPr>
          <p:cNvPr id="7" name="Google Shape;166;p4">
            <a:extLst>
              <a:ext uri="{FF2B5EF4-FFF2-40B4-BE49-F238E27FC236}">
                <a16:creationId xmlns:a16="http://schemas.microsoft.com/office/drawing/2014/main" id="{410FE42C-6E3A-23BB-F141-461C28CE8A20}"/>
              </a:ext>
            </a:extLst>
          </p:cNvPr>
          <p:cNvSpPr/>
          <p:nvPr/>
        </p:nvSpPr>
        <p:spPr>
          <a:xfrm>
            <a:off x="8201165" y="2545566"/>
            <a:ext cx="3378702" cy="3323946"/>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4000" b="1" dirty="0">
                <a:solidFill>
                  <a:srgbClr val="F2734C"/>
                </a:solidFill>
                <a:latin typeface="Oswald" panose="00000500000000000000" pitchFamily="2" charset="0"/>
                <a:ea typeface="Arimo"/>
                <a:cs typeface="Arimo"/>
                <a:sym typeface="Open Sans"/>
              </a:rPr>
              <a:t>Print</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Advertising</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Signs</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Maps</a:t>
            </a:r>
          </a:p>
          <a:p>
            <a:pPr marL="342900" indent="-342900">
              <a:lnSpc>
                <a:spcPct val="150000"/>
              </a:lnSpc>
              <a:buChar char="•"/>
            </a:pPr>
            <a:r>
              <a:rPr lang="en-US"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Packaging </a:t>
            </a:r>
          </a:p>
          <a:p>
            <a:pPr marL="342900" indent="-342900">
              <a:lnSpc>
                <a:spcPct val="150000"/>
              </a:lnSpc>
              <a:buChar char="•"/>
            </a:pPr>
            <a:endParaRPr lang="en-US" sz="2000" dirty="0">
              <a:solidFill>
                <a:schemeClr val="bg1"/>
              </a:solidFill>
              <a:ea typeface="Open Sans"/>
            </a:endParaRPr>
          </a:p>
        </p:txBody>
      </p:sp>
      <p:sp>
        <p:nvSpPr>
          <p:cNvPr id="13" name="Google Shape;152;p3">
            <a:extLst>
              <a:ext uri="{FF2B5EF4-FFF2-40B4-BE49-F238E27FC236}">
                <a16:creationId xmlns:a16="http://schemas.microsoft.com/office/drawing/2014/main" id="{AC154CDD-8491-5056-1972-326796C7C646}"/>
              </a:ext>
            </a:extLst>
          </p:cNvPr>
          <p:cNvSpPr txBox="1"/>
          <p:nvPr/>
        </p:nvSpPr>
        <p:spPr>
          <a:xfrm>
            <a:off x="0" y="298320"/>
            <a:ext cx="12192000" cy="707846"/>
          </a:xfrm>
          <a:prstGeom prst="rect">
            <a:avLst/>
          </a:prstGeom>
          <a:noFill/>
          <a:ln>
            <a:noFill/>
          </a:ln>
        </p:spPr>
        <p:txBody>
          <a:bodyPr spcFirstLastPara="1" wrap="square" lIns="91425" tIns="45700" rIns="91425" bIns="45700" anchor="t" anchorCtr="0">
            <a:spAutoFit/>
          </a:bodyPr>
          <a:lstStyle/>
          <a:p>
            <a:pPr algn="ctr"/>
            <a:r>
              <a:rPr lang="en-US" sz="4000" b="1" dirty="0">
                <a:solidFill>
                  <a:srgbClr val="F2734C"/>
                </a:solidFill>
                <a:latin typeface="Oswald" panose="00000500000000000000" pitchFamily="2" charset="0"/>
                <a:ea typeface="Arimo"/>
                <a:cs typeface="Arimo"/>
                <a:sym typeface="Arimo"/>
              </a:rPr>
              <a:t>Where do you use your brand?</a:t>
            </a:r>
            <a:endParaRPr lang="en-US" dirty="0">
              <a:solidFill>
                <a:srgbClr val="F2734C"/>
              </a:solidFill>
              <a:latin typeface="Oswald" panose="00000500000000000000" pitchFamily="2" charset="0"/>
            </a:endParaRPr>
          </a:p>
        </p:txBody>
      </p:sp>
    </p:spTree>
    <p:extLst>
      <p:ext uri="{BB962C8B-B14F-4D97-AF65-F5344CB8AC3E}">
        <p14:creationId xmlns:p14="http://schemas.microsoft.com/office/powerpoint/2010/main" val="1438417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8C4E13-2960-BB45-B65B-E5BD8870BDE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2" name="Google Shape;152;p3">
            <a:extLst>
              <a:ext uri="{FF2B5EF4-FFF2-40B4-BE49-F238E27FC236}">
                <a16:creationId xmlns:a16="http://schemas.microsoft.com/office/drawing/2014/main" id="{D4C10631-A44D-8CC5-6C0B-80DEF84329F7}"/>
              </a:ext>
            </a:extLst>
          </p:cNvPr>
          <p:cNvSpPr txBox="1"/>
          <p:nvPr/>
        </p:nvSpPr>
        <p:spPr>
          <a:xfrm>
            <a:off x="465177" y="193955"/>
            <a:ext cx="9256508" cy="707846"/>
          </a:xfrm>
          <a:prstGeom prst="rect">
            <a:avLst/>
          </a:prstGeom>
          <a:noFill/>
          <a:ln>
            <a:noFill/>
          </a:ln>
        </p:spPr>
        <p:txBody>
          <a:bodyPr spcFirstLastPara="1" wrap="square" lIns="91425" tIns="45700" rIns="91425" bIns="45700" anchor="t" anchorCtr="0">
            <a:spAutoFit/>
          </a:bodyPr>
          <a:lstStyle/>
          <a:p>
            <a:r>
              <a:rPr lang="en-US" sz="4000" b="1" dirty="0">
                <a:solidFill>
                  <a:srgbClr val="F2734C"/>
                </a:solidFill>
                <a:latin typeface="Oswald"/>
                <a:ea typeface="Arimo"/>
                <a:cs typeface="Arimo"/>
                <a:sym typeface="Arimo"/>
              </a:rPr>
              <a:t>Storytelling and Activating</a:t>
            </a:r>
            <a:endParaRPr lang="en-US" dirty="0"/>
          </a:p>
        </p:txBody>
      </p:sp>
      <p:sp>
        <p:nvSpPr>
          <p:cNvPr id="14" name="Google Shape;289;p10">
            <a:extLst>
              <a:ext uri="{FF2B5EF4-FFF2-40B4-BE49-F238E27FC236}">
                <a16:creationId xmlns:a16="http://schemas.microsoft.com/office/drawing/2014/main" id="{784E0202-3A09-344C-D238-163262349842}"/>
              </a:ext>
            </a:extLst>
          </p:cNvPr>
          <p:cNvSpPr/>
          <p:nvPr/>
        </p:nvSpPr>
        <p:spPr>
          <a:xfrm>
            <a:off x="2715471" y="4200206"/>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7" name="Google Shape;292;p10">
            <a:extLst>
              <a:ext uri="{FF2B5EF4-FFF2-40B4-BE49-F238E27FC236}">
                <a16:creationId xmlns:a16="http://schemas.microsoft.com/office/drawing/2014/main" id="{33B0EE8E-B340-FA6A-C315-B902698466B6}"/>
              </a:ext>
            </a:extLst>
          </p:cNvPr>
          <p:cNvSpPr/>
          <p:nvPr/>
        </p:nvSpPr>
        <p:spPr>
          <a:xfrm>
            <a:off x="2715471" y="4922737"/>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8" name="Google Shape;289;p10">
            <a:extLst>
              <a:ext uri="{FF2B5EF4-FFF2-40B4-BE49-F238E27FC236}">
                <a16:creationId xmlns:a16="http://schemas.microsoft.com/office/drawing/2014/main" id="{C09F0476-D202-7DCF-FDA6-A656957E4E88}"/>
              </a:ext>
            </a:extLst>
          </p:cNvPr>
          <p:cNvSpPr/>
          <p:nvPr/>
        </p:nvSpPr>
        <p:spPr>
          <a:xfrm>
            <a:off x="5325338" y="4200194"/>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19" name="Google Shape;292;p10">
            <a:extLst>
              <a:ext uri="{FF2B5EF4-FFF2-40B4-BE49-F238E27FC236}">
                <a16:creationId xmlns:a16="http://schemas.microsoft.com/office/drawing/2014/main" id="{E83744F5-0A2C-E3D5-09D1-8351489EA68C}"/>
              </a:ext>
            </a:extLst>
          </p:cNvPr>
          <p:cNvSpPr/>
          <p:nvPr/>
        </p:nvSpPr>
        <p:spPr>
          <a:xfrm>
            <a:off x="5325338" y="4922725"/>
            <a:ext cx="45719" cy="4064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a:solidFill>
                <a:schemeClr val="tx1"/>
              </a:solidFill>
              <a:latin typeface="Open Sans"/>
              <a:ea typeface="Open Sans"/>
              <a:cs typeface="Open Sans"/>
              <a:sym typeface="Open Sans"/>
            </a:endParaRPr>
          </a:p>
        </p:txBody>
      </p:sp>
      <p:sp>
        <p:nvSpPr>
          <p:cNvPr id="34" name="Google Shape;290;p10">
            <a:extLst>
              <a:ext uri="{FF2B5EF4-FFF2-40B4-BE49-F238E27FC236}">
                <a16:creationId xmlns:a16="http://schemas.microsoft.com/office/drawing/2014/main" id="{EFC5A2B6-1F27-CDAA-EFF6-69D8C88BDD1B}"/>
              </a:ext>
            </a:extLst>
          </p:cNvPr>
          <p:cNvSpPr txBox="1"/>
          <p:nvPr/>
        </p:nvSpPr>
        <p:spPr>
          <a:xfrm>
            <a:off x="5569596" y="4876081"/>
            <a:ext cx="2838271"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6</a:t>
            </a:r>
            <a:endParaRPr dirty="0"/>
          </a:p>
        </p:txBody>
      </p:sp>
      <p:sp>
        <p:nvSpPr>
          <p:cNvPr id="35" name="Google Shape;291;p10">
            <a:extLst>
              <a:ext uri="{FF2B5EF4-FFF2-40B4-BE49-F238E27FC236}">
                <a16:creationId xmlns:a16="http://schemas.microsoft.com/office/drawing/2014/main" id="{699F3429-8625-6DC2-A576-CC4236F985E1}"/>
              </a:ext>
            </a:extLst>
          </p:cNvPr>
          <p:cNvSpPr/>
          <p:nvPr/>
        </p:nvSpPr>
        <p:spPr>
          <a:xfrm>
            <a:off x="5558797" y="5003133"/>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sp>
        <p:nvSpPr>
          <p:cNvPr id="36" name="Google Shape;287;p10">
            <a:extLst>
              <a:ext uri="{FF2B5EF4-FFF2-40B4-BE49-F238E27FC236}">
                <a16:creationId xmlns:a16="http://schemas.microsoft.com/office/drawing/2014/main" id="{A12FC0E1-F3D9-F507-7ED6-EBFE51F50D5A}"/>
              </a:ext>
            </a:extLst>
          </p:cNvPr>
          <p:cNvSpPr txBox="1"/>
          <p:nvPr/>
        </p:nvSpPr>
        <p:spPr>
          <a:xfrm>
            <a:off x="5503742" y="4094719"/>
            <a:ext cx="2838270"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Arimo"/>
                <a:ea typeface="Arimo"/>
                <a:cs typeface="Arimo"/>
                <a:sym typeface="Arimo"/>
              </a:rPr>
              <a:t>Book 5</a:t>
            </a:r>
            <a:endParaRPr dirty="0"/>
          </a:p>
        </p:txBody>
      </p:sp>
      <p:sp>
        <p:nvSpPr>
          <p:cNvPr id="37" name="Google Shape;288;p10">
            <a:extLst>
              <a:ext uri="{FF2B5EF4-FFF2-40B4-BE49-F238E27FC236}">
                <a16:creationId xmlns:a16="http://schemas.microsoft.com/office/drawing/2014/main" id="{C623E31C-851C-A1C8-EF2A-250DADA946F4}"/>
              </a:ext>
            </a:extLst>
          </p:cNvPr>
          <p:cNvSpPr/>
          <p:nvPr/>
        </p:nvSpPr>
        <p:spPr>
          <a:xfrm>
            <a:off x="5520704" y="4263464"/>
            <a:ext cx="3375186" cy="369291"/>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1200" dirty="0">
                <a:solidFill>
                  <a:schemeClr val="lt1"/>
                </a:solidFill>
                <a:latin typeface="Open Sans"/>
                <a:ea typeface="Open Sans"/>
                <a:cs typeface="Open Sans"/>
                <a:sym typeface="Open Sans"/>
              </a:rPr>
              <a:t>By</a:t>
            </a:r>
            <a:endParaRPr dirty="0"/>
          </a:p>
        </p:txBody>
      </p:sp>
      <p:pic>
        <p:nvPicPr>
          <p:cNvPr id="3" name="Picture 2" descr="A dog wearing a scarf&#10;&#10;Description automatically generated">
            <a:extLst>
              <a:ext uri="{FF2B5EF4-FFF2-40B4-BE49-F238E27FC236}">
                <a16:creationId xmlns:a16="http://schemas.microsoft.com/office/drawing/2014/main" id="{231276EA-C57A-4F3E-23BA-C3927D1D40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60731" y="3531641"/>
            <a:ext cx="5601240" cy="2942984"/>
          </a:xfrm>
          <a:prstGeom prst="rect">
            <a:avLst/>
          </a:prstGeom>
        </p:spPr>
      </p:pic>
      <p:pic>
        <p:nvPicPr>
          <p:cNvPr id="4" name="Picture 3" descr="A child playing with dogs&#10;&#10;Description automatically generated">
            <a:extLst>
              <a:ext uri="{FF2B5EF4-FFF2-40B4-BE49-F238E27FC236}">
                <a16:creationId xmlns:a16="http://schemas.microsoft.com/office/drawing/2014/main" id="{2372037F-1917-2BA9-5FB2-70D8CB5A7E8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37773" y="225281"/>
            <a:ext cx="3247155" cy="3271993"/>
          </a:xfrm>
          <a:prstGeom prst="rect">
            <a:avLst/>
          </a:prstGeom>
        </p:spPr>
      </p:pic>
      <p:pic>
        <p:nvPicPr>
          <p:cNvPr id="7" name="Picture 6" descr="A inflatable crocodile standing in front of a computer&#10;&#10;Description automatically generated">
            <a:extLst>
              <a:ext uri="{FF2B5EF4-FFF2-40B4-BE49-F238E27FC236}">
                <a16:creationId xmlns:a16="http://schemas.microsoft.com/office/drawing/2014/main" id="{99F81239-D853-588F-3638-AC4D02A4865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8787" y="963137"/>
            <a:ext cx="4931726" cy="4931726"/>
          </a:xfrm>
          <a:prstGeom prst="rect">
            <a:avLst/>
          </a:prstGeom>
        </p:spPr>
      </p:pic>
    </p:spTree>
    <p:extLst>
      <p:ext uri="{BB962C8B-B14F-4D97-AF65-F5344CB8AC3E}">
        <p14:creationId xmlns:p14="http://schemas.microsoft.com/office/powerpoint/2010/main" val="40116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BD9B60"/>
      </a:dk2>
      <a:lt2>
        <a:srgbClr val="E8B68A"/>
      </a:lt2>
      <a:accent1>
        <a:srgbClr val="ED5340"/>
      </a:accent1>
      <a:accent2>
        <a:srgbClr val="BD9B60"/>
      </a:accent2>
      <a:accent3>
        <a:srgbClr val="FFB61A"/>
      </a:accent3>
      <a:accent4>
        <a:srgbClr val="ED5340"/>
      </a:accent4>
      <a:accent5>
        <a:srgbClr val="BD9B60"/>
      </a:accent5>
      <a:accent6>
        <a:srgbClr val="FFB61A"/>
      </a:accent6>
      <a:hlink>
        <a:srgbClr val="000000"/>
      </a:hlink>
      <a:folHlink>
        <a:srgbClr val="0000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d9cdd75-0d30-43f0-8bb3-2c57c78f3196">
      <UserInfo>
        <DisplayName>Paige Yasenchak</DisplayName>
        <AccountId>100</AccountId>
        <AccountType/>
      </UserInfo>
      <UserInfo>
        <DisplayName>Mayra Blackstone</DisplayName>
        <AccountId>68</AccountId>
        <AccountType/>
      </UserInfo>
      <UserInfo>
        <DisplayName>Lindsay Slater</DisplayName>
        <AccountId>56</AccountId>
        <AccountType/>
      </UserInfo>
      <UserInfo>
        <DisplayName>Mike Harrison</DisplayName>
        <AccountId>19</AccountId>
        <AccountType/>
      </UserInfo>
    </SharedWithUsers>
    <lcf76f155ced4ddcb4097134ff3c332f xmlns="023c6fc3-295d-4390-86c6-4fa79b5bc5de">
      <Terms xmlns="http://schemas.microsoft.com/office/infopath/2007/PartnerControls"/>
    </lcf76f155ced4ddcb4097134ff3c332f>
    <TaxCatchAll xmlns="cd9cdd75-0d30-43f0-8bb3-2c57c78f319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E83E66576F62847B8BCA915D55EC6A9" ma:contentTypeVersion="18" ma:contentTypeDescription="Create a new document." ma:contentTypeScope="" ma:versionID="2e34ac1b2f9cfa77a225c31c226f8f87">
  <xsd:schema xmlns:xsd="http://www.w3.org/2001/XMLSchema" xmlns:xs="http://www.w3.org/2001/XMLSchema" xmlns:p="http://schemas.microsoft.com/office/2006/metadata/properties" xmlns:ns2="023c6fc3-295d-4390-86c6-4fa79b5bc5de" xmlns:ns3="cd9cdd75-0d30-43f0-8bb3-2c57c78f3196" targetNamespace="http://schemas.microsoft.com/office/2006/metadata/properties" ma:root="true" ma:fieldsID="0a38007fcde79008968a5ffb4679669e" ns2:_="" ns3:_="">
    <xsd:import namespace="023c6fc3-295d-4390-86c6-4fa79b5bc5de"/>
    <xsd:import namespace="cd9cdd75-0d30-43f0-8bb3-2c57c78f319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3c6fc3-295d-4390-86c6-4fa79b5bc5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ae67ab-cfce-4f4e-b441-972b872e31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9cdd75-0d30-43f0-8bb3-2c57c78f319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57e5f6c-859e-4eb7-a5d0-f36ff38c7882}" ma:internalName="TaxCatchAll" ma:showField="CatchAllData" ma:web="cd9cdd75-0d30-43f0-8bb3-2c57c78f319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3CBBB7-5D86-4E4B-9944-ADA834DAB50E}">
  <ds:schemaRefs>
    <ds:schemaRef ds:uri="http://purl.org/dc/elements/1.1/"/>
    <ds:schemaRef ds:uri="http://purl.org/dc/terms/"/>
    <ds:schemaRef ds:uri="http://schemas.microsoft.com/office/2006/documentManagement/types"/>
    <ds:schemaRef ds:uri="http://schemas.microsoft.com/office/2006/metadata/properties"/>
    <ds:schemaRef ds:uri="http://www.w3.org/XML/1998/namespace"/>
    <ds:schemaRef ds:uri="cd9cdd75-0d30-43f0-8bb3-2c57c78f3196"/>
    <ds:schemaRef ds:uri="http://purl.org/dc/dcmitype/"/>
    <ds:schemaRef ds:uri="http://schemas.microsoft.com/office/infopath/2007/PartnerControls"/>
    <ds:schemaRef ds:uri="http://schemas.openxmlformats.org/package/2006/metadata/core-properties"/>
    <ds:schemaRef ds:uri="023c6fc3-295d-4390-86c6-4fa79b5bc5de"/>
  </ds:schemaRefs>
</ds:datastoreItem>
</file>

<file path=customXml/itemProps2.xml><?xml version="1.0" encoding="utf-8"?>
<ds:datastoreItem xmlns:ds="http://schemas.openxmlformats.org/officeDocument/2006/customXml" ds:itemID="{11BD0666-C6DF-46F0-B612-7DFCF96D6C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3c6fc3-295d-4390-86c6-4fa79b5bc5de"/>
    <ds:schemaRef ds:uri="cd9cdd75-0d30-43f0-8bb3-2c57c78f31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ACBBD7-618D-4CC1-AC8A-CD13D8187E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1346</TotalTime>
  <Words>989</Words>
  <Application>Microsoft Office PowerPoint</Application>
  <PresentationFormat>Widescreen</PresentationFormat>
  <Paragraphs>115</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Marketing &amp; Branding for RV Resorts &amp; Glamping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Questions?  Connect with me: mharrison@crrhospitality.com   Linked In  www.CRRHospitality.com  </vt:lpstr>
      <vt:lpstr> 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Mike Harrison</cp:lastModifiedBy>
  <cp:revision>93</cp:revision>
  <dcterms:created xsi:type="dcterms:W3CDTF">2020-06-24T09:40:49Z</dcterms:created>
  <dcterms:modified xsi:type="dcterms:W3CDTF">2024-06-10T19:54:18Z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0x0101002E83E66576F62847B8BCA915D55EC6A9</vt:lpwstr>
  </property>
  <property fmtid="{D5CDD505-2E9C-101B-9397-08002B2CF9AE}" pid="3" name="MediaServiceImageTags">
    <vt:lpwstr/>
  </property>
</Properties>
</file>